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471C52-EF82-4509-BD37-AEDEC97CD9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denksleutels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F610536-70EC-4753-A9E4-10DCC1B0E3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Thema oorlog en vrede</a:t>
            </a:r>
            <a:endParaRPr lang="nl-NL" dirty="0"/>
          </a:p>
        </p:txBody>
      </p:sp>
      <p:pic>
        <p:nvPicPr>
          <p:cNvPr id="7" name="Graphic 6" descr="Toets silhouet">
            <a:extLst>
              <a:ext uri="{FF2B5EF4-FFF2-40B4-BE49-F238E27FC236}">
                <a16:creationId xmlns:a16="http://schemas.microsoft.com/office/drawing/2014/main" id="{CF718517-1BF3-445A-9A33-34B6C0B268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698252">
            <a:off x="1043109" y="2446748"/>
            <a:ext cx="2663473" cy="2663473"/>
          </a:xfrm>
          <a:prstGeom prst="rect">
            <a:avLst/>
          </a:prstGeom>
        </p:spPr>
      </p:pic>
      <p:pic>
        <p:nvPicPr>
          <p:cNvPr id="9" name="Graphic 8" descr="Vredesgebaar met effen opvulling">
            <a:extLst>
              <a:ext uri="{FF2B5EF4-FFF2-40B4-BE49-F238E27FC236}">
                <a16:creationId xmlns:a16="http://schemas.microsoft.com/office/drawing/2014/main" id="{6067A510-7B2E-4153-BF41-8C2F6810D5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21901" y="5755119"/>
            <a:ext cx="607824" cy="60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499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14">
            <a:extLst>
              <a:ext uri="{FF2B5EF4-FFF2-40B4-BE49-F238E27FC236}">
                <a16:creationId xmlns:a16="http://schemas.microsoft.com/office/drawing/2014/main" id="{783D74E9-2222-42D1-A153-7C1BC127F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0FD969-44E8-4B19-AAE7-17A1A98E2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901" y="3741641"/>
            <a:ext cx="10134198" cy="18579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6100" spc="800" dirty="0" err="1">
                <a:solidFill>
                  <a:schemeClr val="accent1"/>
                </a:solidFill>
              </a:rPr>
              <a:t>Overeenkomst-sleutel</a:t>
            </a:r>
            <a:endParaRPr lang="en-US" sz="6100" spc="800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CAADBF-F03B-4660-BE95-DEBE1D2B5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314" y="5715000"/>
            <a:ext cx="8045373" cy="6606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Welke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overeenkomsten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kun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je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bedenken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tussen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een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tank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en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een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sz="1900" b="1" cap="all" spc="400" dirty="0" err="1">
                <a:solidFill>
                  <a:schemeClr val="tx2"/>
                </a:solidFill>
                <a:effectLst/>
              </a:rPr>
              <a:t>rolschaats</a:t>
            </a:r>
            <a:r>
              <a:rPr lang="en-US" sz="1900" b="1" cap="all" spc="400" dirty="0">
                <a:solidFill>
                  <a:schemeClr val="tx2"/>
                </a:solidFill>
                <a:effectLst/>
              </a:rPr>
              <a:t>? </a:t>
            </a:r>
            <a:endParaRPr lang="en-US" sz="1900" b="1" cap="all" spc="400" dirty="0">
              <a:solidFill>
                <a:schemeClr val="tx2"/>
              </a:solidFill>
            </a:endParaRPr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98540151-37A3-40D0-BBFC-EA9933B63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6" name="Graphic 5" descr="Schaatsen met effen opvulling">
            <a:extLst>
              <a:ext uri="{FF2B5EF4-FFF2-40B4-BE49-F238E27FC236}">
                <a16:creationId xmlns:a16="http://schemas.microsoft.com/office/drawing/2014/main" id="{58F84F81-B88E-46E7-979C-2AE1A36C5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52271" y="941544"/>
            <a:ext cx="2487458" cy="2487458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BDE11A2-669A-4CF8-BDBE-D0A162AB3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2118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9F8FBD1-A3F4-4615-9269-15BB7CC26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A409F77D-3FF8-418B-AE5F-C8402370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141730" y="0"/>
            <a:ext cx="7789615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52A9A9-3F1C-40C8-8975-BB20F0B3A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27" y="1231894"/>
            <a:ext cx="5490143" cy="433917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7800" spc="800"/>
              <a:t>Voorspel-sleutel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D3F399-0835-4145-AE59-028924D68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27" y="5660572"/>
            <a:ext cx="6020627" cy="78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cap="all" spc="400" dirty="0" err="1">
                <a:solidFill>
                  <a:schemeClr val="bg2"/>
                </a:solidFill>
              </a:rPr>
              <a:t>Zal</a:t>
            </a:r>
            <a:r>
              <a:rPr lang="en-US" b="1" cap="all" spc="400" dirty="0">
                <a:solidFill>
                  <a:schemeClr val="bg2"/>
                </a:solidFill>
              </a:rPr>
              <a:t> er over 1000 </a:t>
            </a:r>
            <a:r>
              <a:rPr lang="en-US" b="1" cap="all" spc="400" dirty="0" err="1">
                <a:solidFill>
                  <a:schemeClr val="bg2"/>
                </a:solidFill>
              </a:rPr>
              <a:t>jaar</a:t>
            </a:r>
            <a:r>
              <a:rPr lang="en-US" b="1" cap="all" spc="400" dirty="0">
                <a:solidFill>
                  <a:schemeClr val="bg2"/>
                </a:solidFill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</a:rPr>
              <a:t>nog</a:t>
            </a:r>
            <a:r>
              <a:rPr lang="en-US" b="1" cap="all" spc="400" dirty="0">
                <a:solidFill>
                  <a:schemeClr val="bg2"/>
                </a:solidFill>
              </a:rPr>
              <a:t> steeds </a:t>
            </a:r>
            <a:r>
              <a:rPr lang="en-US" b="1" cap="all" spc="400" dirty="0" err="1">
                <a:solidFill>
                  <a:schemeClr val="bg2"/>
                </a:solidFill>
              </a:rPr>
              <a:t>oorlog</a:t>
            </a:r>
            <a:r>
              <a:rPr lang="en-US" b="1" cap="all" spc="400" dirty="0">
                <a:solidFill>
                  <a:schemeClr val="bg2"/>
                </a:solidFill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</a:rPr>
              <a:t>zijn</a:t>
            </a:r>
            <a:r>
              <a:rPr lang="en-US" b="1" cap="all" spc="400" dirty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20170C7-93CF-4AF8-8D9E-6DD63FE62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Graphic 4" descr="Toekomst met effen opvulling">
            <a:extLst>
              <a:ext uri="{FF2B5EF4-FFF2-40B4-BE49-F238E27FC236}">
                <a16:creationId xmlns:a16="http://schemas.microsoft.com/office/drawing/2014/main" id="{E89E5FEA-6F0B-4587-A2F0-C74B55732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2944" y="1433476"/>
            <a:ext cx="3995592" cy="399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706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1FF8B1-E8E7-4559-A020-1CBA1BAC7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5984274" cy="1492132"/>
          </a:xfrm>
        </p:spPr>
        <p:txBody>
          <a:bodyPr>
            <a:normAutofit/>
          </a:bodyPr>
          <a:lstStyle/>
          <a:p>
            <a:r>
              <a:rPr lang="nl-NL"/>
              <a:t>Muur-sleutel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2DF25D-04E6-46A0-A33A-6611CE85E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5984274" cy="4085056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‘’In het leger mogen alleen mannen ouder dan 25 jaar’’ Bedenk argumenten om deze stelling te ontkrachten. </a:t>
            </a:r>
            <a:endParaRPr lang="nl-NL" dirty="0">
              <a:solidFill>
                <a:schemeClr val="accent1"/>
              </a:solidFill>
            </a:endParaRPr>
          </a:p>
        </p:txBody>
      </p:sp>
      <p:pic>
        <p:nvPicPr>
          <p:cNvPr id="6" name="Graphic 5" descr="Bakstenen muur bouwen met effen opvulling">
            <a:extLst>
              <a:ext uri="{FF2B5EF4-FFF2-40B4-BE49-F238E27FC236}">
                <a16:creationId xmlns:a16="http://schemas.microsoft.com/office/drawing/2014/main" id="{6B15C6E1-6681-45A3-9BC4-272DB45E9F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5992" y="1471276"/>
            <a:ext cx="3902582" cy="3902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119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D9F5F8A-D827-4B94-85E5-5B00AA271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97ACA7-92AD-40A0-9E0A-63B7F8D64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spc="800"/>
              <a:t>Vet-sleutel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A26EBE-FBFE-418A-95FD-78BCCBB1C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1700" b="1" cap="all" spc="400">
                <a:solidFill>
                  <a:schemeClr val="tx2"/>
                </a:solidFill>
                <a:effectLst/>
              </a:rPr>
              <a:t>Hoe kun je een grote boom veranderen dat het een schuilplek wordt in de oorlog?</a:t>
            </a:r>
            <a:endParaRPr lang="en-US" sz="1700" b="1" cap="all" spc="400">
              <a:solidFill>
                <a:schemeClr val="tx2"/>
              </a:solidFill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4A8542CF-77B6-4E74-BD61-EC90220B8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Loofboom met effen opvulling">
            <a:extLst>
              <a:ext uri="{FF2B5EF4-FFF2-40B4-BE49-F238E27FC236}">
                <a16:creationId xmlns:a16="http://schemas.microsoft.com/office/drawing/2014/main" id="{0BAF6DBE-D6E0-498F-A029-890189BA8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139F786-D289-4F29-AAAE-BF85DCB99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1457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10">
            <a:extLst>
              <a:ext uri="{FF2B5EF4-FFF2-40B4-BE49-F238E27FC236}">
                <a16:creationId xmlns:a16="http://schemas.microsoft.com/office/drawing/2014/main" id="{AF8F021D-E17C-4692-BC36-88810FC4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85BC64-D6B6-4101-AC42-DBB02D93E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nl-NL"/>
              <a:t>Nadeel-sleutel</a:t>
            </a:r>
            <a:endParaRPr lang="nl-NL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34912-26F1-4F15-9124-B7468676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8F20FA-7CD4-4DD5-86C2-55804C3AF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Bedenk zoveel mogelijk nadelen van soldaat zijn? </a:t>
            </a:r>
          </a:p>
          <a:p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 jij oplossingen bedenken voor deze nadelen?</a:t>
            </a:r>
            <a:endParaRPr lang="nl-NL" dirty="0">
              <a:solidFill>
                <a:srgbClr val="000000"/>
              </a:solidFill>
            </a:endParaRPr>
          </a:p>
        </p:txBody>
      </p:sp>
      <p:pic>
        <p:nvPicPr>
          <p:cNvPr id="9" name="Graphic 8" descr="Knipogend gezicht met effen opvulling met effen opvulling">
            <a:extLst>
              <a:ext uri="{FF2B5EF4-FFF2-40B4-BE49-F238E27FC236}">
                <a16:creationId xmlns:a16="http://schemas.microsoft.com/office/drawing/2014/main" id="{4799B243-0556-4947-ADBF-A13E9FF82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787" y="1600709"/>
            <a:ext cx="3656581" cy="36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502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D9F5F8A-D827-4B94-85E5-5B00AA271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152656-BC99-4C25-A380-E092D73E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spc="800" dirty="0"/>
              <a:t>Plaatje-</a:t>
            </a:r>
            <a:r>
              <a:rPr lang="en-US" sz="7200" spc="800" dirty="0" err="1"/>
              <a:t>sleutel</a:t>
            </a:r>
            <a:r>
              <a:rPr lang="en-US" sz="7200" spc="800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A3A790-3B52-4870-AC88-845A45CDE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 dirty="0">
                <a:solidFill>
                  <a:schemeClr val="accent1"/>
                </a:solidFill>
                <a:effectLst/>
              </a:rPr>
              <a:t>Op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welke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manier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(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en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) hoor het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plaatje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 van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hoge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 hoed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bij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accent1"/>
                </a:solidFill>
                <a:effectLst/>
              </a:rPr>
              <a:t>oorlog</a:t>
            </a:r>
            <a:r>
              <a:rPr lang="en-US" b="1" cap="all" spc="400" dirty="0">
                <a:solidFill>
                  <a:schemeClr val="accent1"/>
                </a:solidFill>
                <a:effectLst/>
              </a:rPr>
              <a:t>? </a:t>
            </a:r>
            <a:endParaRPr lang="en-US" b="1" cap="all" spc="400" dirty="0">
              <a:solidFill>
                <a:schemeClr val="accent1"/>
              </a:solidFill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4A8542CF-77B6-4E74-BD61-EC90220B8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Mannelijke artiest met effen opvulling">
            <a:extLst>
              <a:ext uri="{FF2B5EF4-FFF2-40B4-BE49-F238E27FC236}">
                <a16:creationId xmlns:a16="http://schemas.microsoft.com/office/drawing/2014/main" id="{9508EF46-B698-4D63-88C1-311BDDB6EC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139F786-D289-4F29-AAAE-BF85DCB99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375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0">
            <a:extLst>
              <a:ext uri="{FF2B5EF4-FFF2-40B4-BE49-F238E27FC236}">
                <a16:creationId xmlns:a16="http://schemas.microsoft.com/office/drawing/2014/main" id="{AF8F021D-E17C-4692-BC36-88810FC4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0973A3-7960-4972-870A-04868C52D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accent1"/>
                </a:solidFill>
              </a:rPr>
              <a:t>Constructie-sleutel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734912-26F1-4F15-9124-B7468676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C7F88A-C7CC-4E29-AE74-A036B172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Bouw een monument voor de vrede.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heb je nodig?</a:t>
            </a:r>
          </a:p>
          <a:p>
            <a:pPr lvl="1">
              <a:spcAft>
                <a:spcPts val="800"/>
              </a:spcAft>
            </a:pP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blok klei </a:t>
            </a:r>
          </a:p>
          <a:p>
            <a:pPr lvl="1">
              <a:spcAft>
                <a:spcPts val="800"/>
              </a:spcAft>
            </a:pP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spijkers </a:t>
            </a:r>
          </a:p>
          <a:p>
            <a:pPr lvl="1"/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ijslollystokjes </a:t>
            </a:r>
            <a:endParaRPr lang="nl-NL" dirty="0">
              <a:solidFill>
                <a:srgbClr val="000000"/>
              </a:solidFill>
            </a:endParaRPr>
          </a:p>
        </p:txBody>
      </p:sp>
      <p:pic>
        <p:nvPicPr>
          <p:cNvPr id="5" name="Graphic 4" descr="Mannelijke bouwvakker met effen opvulling">
            <a:extLst>
              <a:ext uri="{FF2B5EF4-FFF2-40B4-BE49-F238E27FC236}">
                <a16:creationId xmlns:a16="http://schemas.microsoft.com/office/drawing/2014/main" id="{CABFD7B1-1C11-4715-A82F-085FF2D8E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787" y="1600709"/>
            <a:ext cx="3656581" cy="36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75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13">
            <a:extLst>
              <a:ext uri="{FF2B5EF4-FFF2-40B4-BE49-F238E27FC236}">
                <a16:creationId xmlns:a16="http://schemas.microsoft.com/office/drawing/2014/main" id="{E9F8FBD1-A3F4-4615-9269-15BB7CC26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A409F77D-3FF8-418B-AE5F-C8402370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141730" y="0"/>
            <a:ext cx="7789615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287C22D-C663-473F-BBB3-F7F1D0B2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27" y="1231894"/>
            <a:ext cx="5490143" cy="433917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spc="800"/>
              <a:t>Interpretatie-sleutel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8351CC-A596-4A09-A9E9-29ACEE775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27" y="5660572"/>
            <a:ext cx="6020627" cy="78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b="1" cap="all" spc="400">
                <a:solidFill>
                  <a:schemeClr val="bg2"/>
                </a:solidFill>
                <a:effectLst/>
              </a:rPr>
              <a:t>Een persoon ontdekt een onderduiker in zijn kelder: Wat zou de persoon kunnen doen? </a:t>
            </a:r>
            <a:endParaRPr lang="en-US" sz="1600" b="1" cap="all" spc="400">
              <a:solidFill>
                <a:schemeClr val="bg2"/>
              </a:solidFill>
            </a:endParaRPr>
          </a:p>
        </p:txBody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920170C7-93CF-4AF8-8D9E-6DD63FE62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Graphic 4" descr="Contour van duizelig gezicht met effen opvulling">
            <a:extLst>
              <a:ext uri="{FF2B5EF4-FFF2-40B4-BE49-F238E27FC236}">
                <a16:creationId xmlns:a16="http://schemas.microsoft.com/office/drawing/2014/main" id="{A8C2D08F-8BF9-4C0C-B779-F3667219B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2944" y="1433476"/>
            <a:ext cx="3995592" cy="399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824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2802E-9302-4035-829B-99A460DBD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nl-NL" dirty="0"/>
              <a:t>Brainstorm-sleutel</a:t>
            </a:r>
          </a:p>
        </p:txBody>
      </p:sp>
      <p:pic>
        <p:nvPicPr>
          <p:cNvPr id="5" name="Graphic 4" descr="Renovatie van huis, sprankelend met effen opvulling">
            <a:extLst>
              <a:ext uri="{FF2B5EF4-FFF2-40B4-BE49-F238E27FC236}">
                <a16:creationId xmlns:a16="http://schemas.microsoft.com/office/drawing/2014/main" id="{54FB0439-88F9-4721-BB49-F64014170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0806" y="2286001"/>
            <a:ext cx="2960017" cy="296001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4FB1C9-B66B-4027-B41D-A97B456EA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804" y="2286001"/>
            <a:ext cx="6054195" cy="3593591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leeft in de oorlog en wil jou huis beschermen tegen de oorlog. Hoe ga je jouw huis verdedigen?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1823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2A4C3D-CB5E-45D0-8741-ECCB818F8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>
            <a:normAutofit/>
          </a:bodyPr>
          <a:lstStyle/>
          <a:p>
            <a:r>
              <a:rPr lang="nl-NL" sz="3400"/>
              <a:t>Verplicht verbonden-sleutel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7EB7156-545A-45B1-90C7-E2EA362F1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4363595" cy="3593591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Combineer een paraplu een banaan en een ster tot een nieuw voorwerp, dat als vredesteken gebruikt kan worden. </a:t>
            </a:r>
            <a:endParaRPr lang="nl-NL">
              <a:solidFill>
                <a:srgbClr val="000000"/>
              </a:solidFill>
            </a:endParaRPr>
          </a:p>
        </p:txBody>
      </p:sp>
      <p:pic>
        <p:nvPicPr>
          <p:cNvPr id="6" name="Graphic 5" descr="Parasol met effen opvulling">
            <a:extLst>
              <a:ext uri="{FF2B5EF4-FFF2-40B4-BE49-F238E27FC236}">
                <a16:creationId xmlns:a16="http://schemas.microsoft.com/office/drawing/2014/main" id="{BFA1B1E7-647A-4938-97D1-83EE1DBBF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8193" y="853757"/>
            <a:ext cx="5176744" cy="517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88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18BDE-68D0-4BF6-B78E-A56D0B42C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Vraag-sleutel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C89657-E068-499D-BF1B-7ACA1F34D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Het antwoord is </a:t>
            </a:r>
            <a:r>
              <a:rPr lang="nl-NL" sz="400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prikkeldraad</a:t>
            </a:r>
            <a:r>
              <a:rPr lang="nl-NL" sz="4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nl-NL" sz="4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Bedenk vragen die beantwoord worden met ‘prikkeldraad’</a:t>
            </a:r>
            <a:endParaRPr lang="nl-NL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528284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D9F5F8A-D827-4B94-85E5-5B00AA271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BA3AA4-2558-4D7E-8FE3-13484C00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spc="800" dirty="0">
                <a:solidFill>
                  <a:schemeClr val="accent1"/>
                </a:solidFill>
              </a:rPr>
              <a:t>Anders </a:t>
            </a:r>
            <a:r>
              <a:rPr lang="en-US" sz="7200" spc="800" dirty="0" err="1">
                <a:solidFill>
                  <a:schemeClr val="accent1"/>
                </a:solidFill>
              </a:rPr>
              <a:t>gebruik-sleutel</a:t>
            </a:r>
            <a:endParaRPr lang="en-US" sz="7200" spc="800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3B5C40-E874-4A8B-AB2C-C5756DC34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 dirty="0" err="1">
                <a:solidFill>
                  <a:schemeClr val="tx2"/>
                </a:solidFill>
                <a:effectLst/>
              </a:rPr>
              <a:t>Bedenk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zoveel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mogelijk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manieren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om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loopgraaf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anders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te</a:t>
            </a:r>
            <a:r>
              <a:rPr lang="en-US" b="1" cap="all" spc="400" dirty="0">
                <a:solidFill>
                  <a:schemeClr val="tx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2"/>
                </a:solidFill>
                <a:effectLst/>
              </a:rPr>
              <a:t>gebruiken</a:t>
            </a:r>
            <a:endParaRPr lang="en-US" b="1" cap="all" spc="400" dirty="0">
              <a:solidFill>
                <a:schemeClr val="tx2"/>
              </a:solidFill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4A8542CF-77B6-4E74-BD61-EC90220B8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Schoenafdrukken met effen opvulling">
            <a:extLst>
              <a:ext uri="{FF2B5EF4-FFF2-40B4-BE49-F238E27FC236}">
                <a16:creationId xmlns:a16="http://schemas.microsoft.com/office/drawing/2014/main" id="{7821E81A-739D-43FD-B984-E89BCD122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139F786-D289-4F29-AAAE-BF85DCB99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5575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85B4B3-EE69-4E3E-91F0-B61C1FC9B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75A09F-D9F6-44F7-8C4A-CD91D43E8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49" y="954923"/>
            <a:ext cx="5875694" cy="46565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800" spc="800"/>
              <a:t>Anders dan anders-sleutel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2EEA87-704E-4639-B0F6-BF6A1FF2B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57" y="5611476"/>
            <a:ext cx="5877385" cy="8029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 dirty="0">
                <a:solidFill>
                  <a:schemeClr val="bg2"/>
                </a:solidFill>
                <a:effectLst/>
              </a:rPr>
              <a:t>Hoe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kan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je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oorlog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voeren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zonder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wapens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? </a:t>
            </a:r>
            <a:endParaRPr lang="en-US" b="1" cap="all" spc="400" dirty="0">
              <a:solidFill>
                <a:schemeClr val="bg2"/>
              </a:solidFill>
            </a:endParaRPr>
          </a:p>
        </p:txBody>
      </p:sp>
      <p:sp useBgFill="1">
        <p:nvSpPr>
          <p:cNvPr id="21" name="Freeform 22">
            <a:extLst>
              <a:ext uri="{FF2B5EF4-FFF2-40B4-BE49-F238E27FC236}">
                <a16:creationId xmlns:a16="http://schemas.microsoft.com/office/drawing/2014/main" id="{2C16B41A-15C5-49D2-BDA4-89B0E4D02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6909478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</p:sp>
      <p:pic>
        <p:nvPicPr>
          <p:cNvPr id="10" name="Graphic 9" descr="Middeleeuws wapenschild met effen opvulling">
            <a:extLst>
              <a:ext uri="{FF2B5EF4-FFF2-40B4-BE49-F238E27FC236}">
                <a16:creationId xmlns:a16="http://schemas.microsoft.com/office/drawing/2014/main" id="{BAF1F5EF-89FE-4A6A-95E4-B26450D76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2944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5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58EDEB-96D3-4A8D-8D74-17A55E83D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13BF73-64C9-405B-AE2F-33AA7B1A0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909" y="951400"/>
            <a:ext cx="5875694" cy="46542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0000" spc="800"/>
              <a:t>Nietus-sleutel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A02580-EF19-4FA0-9554-8E42B8FC9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10" y="5614416"/>
            <a:ext cx="5875692" cy="8046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1600" b="1" cap="all" spc="400">
                <a:solidFill>
                  <a:schemeClr val="bg2"/>
                </a:solidFill>
                <a:effectLst/>
              </a:rPr>
              <a:t>Noem voer-, vlieg, of vaartuigen die je waarschijnlijk nooit zult tegenkomen in een oorlog? </a:t>
            </a:r>
            <a:endParaRPr lang="en-US" sz="1600" b="1" cap="all" spc="400">
              <a:solidFill>
                <a:schemeClr val="bg2"/>
              </a:solidFill>
            </a:endParaRPr>
          </a:p>
        </p:txBody>
      </p:sp>
      <p:sp useBgFill="1">
        <p:nvSpPr>
          <p:cNvPr id="16" name="Freeform 14">
            <a:extLst>
              <a:ext uri="{FF2B5EF4-FFF2-40B4-BE49-F238E27FC236}">
                <a16:creationId xmlns:a16="http://schemas.microsoft.com/office/drawing/2014/main" id="{39773602-659F-4D29-A50F-C182E631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Vliegtuig met effen opvulling">
            <a:extLst>
              <a:ext uri="{FF2B5EF4-FFF2-40B4-BE49-F238E27FC236}">
                <a16:creationId xmlns:a16="http://schemas.microsoft.com/office/drawing/2014/main" id="{D78066F2-0E44-4482-97F6-B3774A29C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03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9F8FBD1-A3F4-4615-9269-15BB7CC26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A409F77D-3FF8-418B-AE5F-C8402370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141730" y="0"/>
            <a:ext cx="7789615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B06DF8-B5D1-4EB5-B038-C70CD6288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27" y="1231894"/>
            <a:ext cx="5490143" cy="433917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0000" spc="800"/>
              <a:t>Wat als-sleutel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9630DB-FDE0-41A5-99DB-C9BEC6FB7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27" y="5660572"/>
            <a:ext cx="6020627" cy="7859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cap="all" spc="400">
                <a:solidFill>
                  <a:schemeClr val="bg2"/>
                </a:solidFill>
              </a:rPr>
              <a:t>Wat als Adolf Hitler een vrouw was geweest?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0170C7-93CF-4AF8-8D9E-6DD63FE62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Graphic 7" descr="Vrouw met effen opvulling">
            <a:extLst>
              <a:ext uri="{FF2B5EF4-FFF2-40B4-BE49-F238E27FC236}">
                <a16:creationId xmlns:a16="http://schemas.microsoft.com/office/drawing/2014/main" id="{63E43A7A-4B1D-4B36-84D2-7B19511A36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2944" y="1433476"/>
            <a:ext cx="3995592" cy="399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43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C885B4B3-EE69-4E3E-91F0-B61C1FC9B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9A2CA54-D764-42C0-B1C7-E9921ECB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49" y="954923"/>
            <a:ext cx="5875694" cy="46565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000" spc="800"/>
              <a:t>Combinatie-sleutel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3C7E1352-82E4-44EA-94AC-B7087FBA7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57" y="5611476"/>
            <a:ext cx="5877385" cy="8029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 dirty="0" err="1">
                <a:solidFill>
                  <a:schemeClr val="bg2"/>
                </a:solidFill>
                <a:effectLst/>
              </a:rPr>
              <a:t>Combineer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oorlogshelm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met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bg2"/>
                </a:solidFill>
                <a:effectLst/>
              </a:rPr>
              <a:t>broodtrommel</a:t>
            </a:r>
            <a:r>
              <a:rPr lang="en-US" b="1" cap="all" spc="400" dirty="0">
                <a:solidFill>
                  <a:schemeClr val="bg2"/>
                </a:solidFill>
                <a:effectLst/>
              </a:rPr>
              <a:t>. </a:t>
            </a:r>
            <a:endParaRPr lang="en-US" b="1" cap="all" spc="400" dirty="0">
              <a:solidFill>
                <a:schemeClr val="bg2"/>
              </a:solidFill>
            </a:endParaRPr>
          </a:p>
        </p:txBody>
      </p:sp>
      <p:sp useBgFill="1">
        <p:nvSpPr>
          <p:cNvPr id="30" name="Freeform 22">
            <a:extLst>
              <a:ext uri="{FF2B5EF4-FFF2-40B4-BE49-F238E27FC236}">
                <a16:creationId xmlns:a16="http://schemas.microsoft.com/office/drawing/2014/main" id="{2C16B41A-15C5-49D2-BDA4-89B0E4D02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6909478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</p:sp>
      <p:pic>
        <p:nvPicPr>
          <p:cNvPr id="4" name="Graphic 3" descr="Koppeling met effen opvulling">
            <a:extLst>
              <a:ext uri="{FF2B5EF4-FFF2-40B4-BE49-F238E27FC236}">
                <a16:creationId xmlns:a16="http://schemas.microsoft.com/office/drawing/2014/main" id="{066BCC15-4E5B-43A9-9AAB-C4C9ABAA3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2944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0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15">
            <a:extLst>
              <a:ext uri="{FF2B5EF4-FFF2-40B4-BE49-F238E27FC236}">
                <a16:creationId xmlns:a16="http://schemas.microsoft.com/office/drawing/2014/main" id="{6D9F5F8A-D827-4B94-85E5-5B00AA271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0447975-C1E2-48FA-AD9E-5158E545B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spc="800"/>
              <a:t>Alfabet-sleutel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9AB8C7-A3BC-4D84-930B-F8DB998C6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>
                <a:solidFill>
                  <a:schemeClr val="tx2"/>
                </a:solidFill>
              </a:rPr>
              <a:t>  </a:t>
            </a:r>
            <a:r>
              <a:rPr lang="en-US" b="1" cap="all" spc="400">
                <a:solidFill>
                  <a:schemeClr val="tx2"/>
                </a:solidFill>
                <a:effectLst/>
              </a:rPr>
              <a:t>Woorden van A-Z die passen bij oorlog. </a:t>
            </a:r>
            <a:endParaRPr lang="en-US" b="1" cap="all" spc="400">
              <a:solidFill>
                <a:schemeClr val="tx2"/>
              </a:solidFill>
            </a:endParaRPr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id="{4A8542CF-77B6-4E74-BD61-EC90220B8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7" name="Graphic 6" descr="Waterpistool met effen opvulling">
            <a:extLst>
              <a:ext uri="{FF2B5EF4-FFF2-40B4-BE49-F238E27FC236}">
                <a16:creationId xmlns:a16="http://schemas.microsoft.com/office/drawing/2014/main" id="{217B6D0F-289A-4362-A8ED-F116EB46C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26" name="Rectangle 19">
            <a:extLst>
              <a:ext uri="{FF2B5EF4-FFF2-40B4-BE49-F238E27FC236}">
                <a16:creationId xmlns:a16="http://schemas.microsoft.com/office/drawing/2014/main" id="{C139F786-D289-4F29-AAAE-BF85DCB99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9106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>
            <a:extLst>
              <a:ext uri="{FF2B5EF4-FFF2-40B4-BE49-F238E27FC236}">
                <a16:creationId xmlns:a16="http://schemas.microsoft.com/office/drawing/2014/main" id="{0435E05D-C29D-45BA-887D-94B257315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832B8F-914B-4B26-975B-D7D8C3B9D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85B4B3-EE69-4E3E-91F0-B61C1FC9B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49EE95-3BEC-42CE-A729-39C4F786B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49" y="954923"/>
            <a:ext cx="5875694" cy="46565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500" spc="800"/>
              <a:t>Lachwekkend-sleutel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705D8D-3417-4653-A035-69C3A4931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57" y="5611476"/>
            <a:ext cx="5877385" cy="8029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1400" b="1" cap="all" spc="400">
                <a:solidFill>
                  <a:schemeClr val="bg2"/>
                </a:solidFill>
              </a:rPr>
              <a:t>In de pistolen zitten (DARTS van NERF) in plaats van kogels. Hoe zou dit idee waar kunnen worden?</a:t>
            </a:r>
          </a:p>
        </p:txBody>
      </p:sp>
      <p:sp useBgFill="1">
        <p:nvSpPr>
          <p:cNvPr id="17" name="Freeform 22">
            <a:extLst>
              <a:ext uri="{FF2B5EF4-FFF2-40B4-BE49-F238E27FC236}">
                <a16:creationId xmlns:a16="http://schemas.microsoft.com/office/drawing/2014/main" id="{2C16B41A-15C5-49D2-BDA4-89B0E4D02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6909478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</p:sp>
      <p:pic>
        <p:nvPicPr>
          <p:cNvPr id="6" name="Graphic 5" descr="Clown met effen opvulling">
            <a:extLst>
              <a:ext uri="{FF2B5EF4-FFF2-40B4-BE49-F238E27FC236}">
                <a16:creationId xmlns:a16="http://schemas.microsoft.com/office/drawing/2014/main" id="{BD45F3E0-80AF-4EA1-B8A5-9A96A844A0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2944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26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120EE5-AACB-47B9-BF8A-9FD0A6A2C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5984274" cy="1492132"/>
          </a:xfrm>
        </p:spPr>
        <p:txBody>
          <a:bodyPr>
            <a:normAutofit/>
          </a:bodyPr>
          <a:lstStyle/>
          <a:p>
            <a:r>
              <a:rPr lang="nl-NL"/>
              <a:t>Variatie-sleutel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3A966D-4786-4788-8756-720FC3A0A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5984274" cy="4085056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000000"/>
                </a:solidFill>
              </a:rPr>
              <a:t>Op hoeveel manieren kun je mijnen opsporen en laten ontploffen?</a:t>
            </a:r>
          </a:p>
        </p:txBody>
      </p:sp>
      <p:pic>
        <p:nvPicPr>
          <p:cNvPr id="5" name="Graphic 4" descr="Grondstoffen met effen opvulling">
            <a:extLst>
              <a:ext uri="{FF2B5EF4-FFF2-40B4-BE49-F238E27FC236}">
                <a16:creationId xmlns:a16="http://schemas.microsoft.com/office/drawing/2014/main" id="{EC072457-1CA9-42FF-A4D8-B15465A86A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5992" y="1471276"/>
            <a:ext cx="3902582" cy="3902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226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6878D9-7CE9-4307-BEBF-BEE0CFE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nl-NL" dirty="0"/>
              <a:t>Uitvinding-sleutel </a:t>
            </a:r>
          </a:p>
        </p:txBody>
      </p:sp>
      <p:pic>
        <p:nvPicPr>
          <p:cNvPr id="7" name="Graphic 6" descr="Lichten aan silhouet">
            <a:extLst>
              <a:ext uri="{FF2B5EF4-FFF2-40B4-BE49-F238E27FC236}">
                <a16:creationId xmlns:a16="http://schemas.microsoft.com/office/drawing/2014/main" id="{064B744E-B367-4BAC-9D45-2A7DB321A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0806" y="2286001"/>
            <a:ext cx="2960017" cy="296001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7BDB7D-B66C-480C-903D-BFBDB4E6A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804" y="2286001"/>
            <a:ext cx="6054195" cy="3593591"/>
          </a:xfrm>
        </p:spPr>
        <p:txBody>
          <a:bodyPr>
            <a:normAutofit/>
          </a:bodyPr>
          <a:lstStyle/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Bedenk een schuilkelder waar je in tijd van oorlog met 4 personen minimaal een jaar in zou kunnen leven?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384836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48</TotalTime>
  <Words>323</Words>
  <Application>Microsoft Office PowerPoint</Application>
  <PresentationFormat>Breedbeeld</PresentationFormat>
  <Paragraphs>48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6" baseType="lpstr">
      <vt:lpstr>Arial</vt:lpstr>
      <vt:lpstr>Calibri</vt:lpstr>
      <vt:lpstr>Gill Sans MT</vt:lpstr>
      <vt:lpstr>Impact</vt:lpstr>
      <vt:lpstr>Badge</vt:lpstr>
      <vt:lpstr>denksleutels</vt:lpstr>
      <vt:lpstr>Vraag-sleutel</vt:lpstr>
      <vt:lpstr>Nietus-sleutel</vt:lpstr>
      <vt:lpstr>Wat als-sleutel </vt:lpstr>
      <vt:lpstr>Combinatie-sleutel</vt:lpstr>
      <vt:lpstr>Alfabet-sleutel</vt:lpstr>
      <vt:lpstr>Lachwekkend-sleutel</vt:lpstr>
      <vt:lpstr>Variatie-sleutel </vt:lpstr>
      <vt:lpstr>Uitvinding-sleutel </vt:lpstr>
      <vt:lpstr>Overeenkomst-sleutel</vt:lpstr>
      <vt:lpstr>Voorspel-sleutel</vt:lpstr>
      <vt:lpstr>Muur-sleutel </vt:lpstr>
      <vt:lpstr>Vet-sleutel</vt:lpstr>
      <vt:lpstr>Nadeel-sleutel</vt:lpstr>
      <vt:lpstr>Plaatje-sleutel </vt:lpstr>
      <vt:lpstr>Constructie-sleutel</vt:lpstr>
      <vt:lpstr>Interpretatie-sleutel </vt:lpstr>
      <vt:lpstr>Brainstorm-sleutel</vt:lpstr>
      <vt:lpstr>Verplicht verbonden-sleutel </vt:lpstr>
      <vt:lpstr>Anders gebruik-sleutel</vt:lpstr>
      <vt:lpstr>Anders dan anders-sleutel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denksleutels</dc:title>
  <dc:creator>Maureen Testroet</dc:creator>
  <cp:lastModifiedBy>Martijn Raufeisen</cp:lastModifiedBy>
  <cp:revision>2</cp:revision>
  <dcterms:created xsi:type="dcterms:W3CDTF">2021-10-19T09:33:50Z</dcterms:created>
  <dcterms:modified xsi:type="dcterms:W3CDTF">2021-10-19T10:34:18Z</dcterms:modified>
</cp:coreProperties>
</file>