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B29621-B4C4-408E-B976-B4D6530F7FDE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82B704A-4CF6-4E64-A487-DD3993D951F3}">
      <dgm:prSet custT="1"/>
      <dgm:spPr/>
      <dgm:t>
        <a:bodyPr/>
        <a:lstStyle/>
        <a:p>
          <a:r>
            <a:rPr lang="nl-NL" sz="4400" dirty="0">
              <a:solidFill>
                <a:srgbClr val="FFC000"/>
              </a:solidFill>
              <a:latin typeface="+mj-lt"/>
            </a:rPr>
            <a:t>Bedenk zoveel mogelijk nadelen van astronaut zijn. </a:t>
          </a:r>
          <a:endParaRPr lang="en-US" sz="4400" dirty="0">
            <a:solidFill>
              <a:srgbClr val="FFC000"/>
            </a:solidFill>
            <a:latin typeface="+mj-lt"/>
          </a:endParaRPr>
        </a:p>
      </dgm:t>
    </dgm:pt>
    <dgm:pt modelId="{9E3C19EC-E279-478C-B878-AF8AE84350C5}" type="parTrans" cxnId="{7D8649C1-422F-496A-B17F-3AB07F5E39F8}">
      <dgm:prSet/>
      <dgm:spPr/>
      <dgm:t>
        <a:bodyPr/>
        <a:lstStyle/>
        <a:p>
          <a:endParaRPr lang="en-US"/>
        </a:p>
      </dgm:t>
    </dgm:pt>
    <dgm:pt modelId="{7E9514DF-C1BB-48CA-8390-CB9C841CF2E1}" type="sibTrans" cxnId="{7D8649C1-422F-496A-B17F-3AB07F5E39F8}">
      <dgm:prSet/>
      <dgm:spPr/>
      <dgm:t>
        <a:bodyPr/>
        <a:lstStyle/>
        <a:p>
          <a:endParaRPr lang="en-US"/>
        </a:p>
      </dgm:t>
    </dgm:pt>
    <dgm:pt modelId="{01C4790B-E074-4AF4-9EAE-FF8F483271C3}">
      <dgm:prSet custT="1"/>
      <dgm:spPr/>
      <dgm:t>
        <a:bodyPr/>
        <a:lstStyle/>
        <a:p>
          <a:r>
            <a:rPr lang="nl-NL" sz="4000" dirty="0">
              <a:latin typeface="+mj-lt"/>
            </a:rPr>
            <a:t>Kun je oplossingen bedenken voor deze nadelen?</a:t>
          </a:r>
          <a:endParaRPr lang="en-US" sz="4000" dirty="0">
            <a:latin typeface="+mj-lt"/>
          </a:endParaRPr>
        </a:p>
      </dgm:t>
    </dgm:pt>
    <dgm:pt modelId="{5D3E0FA3-537C-48BF-8488-36991BD5DFFD}" type="parTrans" cxnId="{CAC41901-BEF4-40B8-932F-F19E9DFFF27B}">
      <dgm:prSet/>
      <dgm:spPr/>
      <dgm:t>
        <a:bodyPr/>
        <a:lstStyle/>
        <a:p>
          <a:endParaRPr lang="en-US"/>
        </a:p>
      </dgm:t>
    </dgm:pt>
    <dgm:pt modelId="{4B29F6B9-12CF-4AE5-9F6A-E467585C0B93}" type="sibTrans" cxnId="{CAC41901-BEF4-40B8-932F-F19E9DFFF27B}">
      <dgm:prSet/>
      <dgm:spPr/>
      <dgm:t>
        <a:bodyPr/>
        <a:lstStyle/>
        <a:p>
          <a:endParaRPr lang="en-US"/>
        </a:p>
      </dgm:t>
    </dgm:pt>
    <dgm:pt modelId="{E5882C6D-CBB4-47C8-9405-A168DAC9AA62}" type="pres">
      <dgm:prSet presAssocID="{C5B29621-B4C4-408E-B976-B4D6530F7FDE}" presName="vert0" presStyleCnt="0">
        <dgm:presLayoutVars>
          <dgm:dir/>
          <dgm:animOne val="branch"/>
          <dgm:animLvl val="lvl"/>
        </dgm:presLayoutVars>
      </dgm:prSet>
      <dgm:spPr/>
    </dgm:pt>
    <dgm:pt modelId="{37475C5B-1803-4530-9ADF-16E58D492DD0}" type="pres">
      <dgm:prSet presAssocID="{982B704A-4CF6-4E64-A487-DD3993D951F3}" presName="thickLine" presStyleLbl="alignNode1" presStyleIdx="0" presStyleCnt="2"/>
      <dgm:spPr/>
    </dgm:pt>
    <dgm:pt modelId="{EABD590E-EBE9-4185-820A-F117A65403E0}" type="pres">
      <dgm:prSet presAssocID="{982B704A-4CF6-4E64-A487-DD3993D951F3}" presName="horz1" presStyleCnt="0"/>
      <dgm:spPr/>
    </dgm:pt>
    <dgm:pt modelId="{CF41C7D1-5157-407C-9E64-C941088F91AB}" type="pres">
      <dgm:prSet presAssocID="{982B704A-4CF6-4E64-A487-DD3993D951F3}" presName="tx1" presStyleLbl="revTx" presStyleIdx="0" presStyleCnt="2"/>
      <dgm:spPr/>
    </dgm:pt>
    <dgm:pt modelId="{D3900240-2882-4AFB-A849-B7A8E83D3AB4}" type="pres">
      <dgm:prSet presAssocID="{982B704A-4CF6-4E64-A487-DD3993D951F3}" presName="vert1" presStyleCnt="0"/>
      <dgm:spPr/>
    </dgm:pt>
    <dgm:pt modelId="{734BEDC6-D787-40D7-832B-41BCA18CDC6E}" type="pres">
      <dgm:prSet presAssocID="{01C4790B-E074-4AF4-9EAE-FF8F483271C3}" presName="thickLine" presStyleLbl="alignNode1" presStyleIdx="1" presStyleCnt="2"/>
      <dgm:spPr/>
    </dgm:pt>
    <dgm:pt modelId="{49AB371F-3F2A-4E5A-9E7D-80CF8167746C}" type="pres">
      <dgm:prSet presAssocID="{01C4790B-E074-4AF4-9EAE-FF8F483271C3}" presName="horz1" presStyleCnt="0"/>
      <dgm:spPr/>
    </dgm:pt>
    <dgm:pt modelId="{40447908-D890-4755-9ABA-43D4F5A65586}" type="pres">
      <dgm:prSet presAssocID="{01C4790B-E074-4AF4-9EAE-FF8F483271C3}" presName="tx1" presStyleLbl="revTx" presStyleIdx="1" presStyleCnt="2"/>
      <dgm:spPr/>
    </dgm:pt>
    <dgm:pt modelId="{9E132A58-39FF-4127-99A8-32DC1C48CF89}" type="pres">
      <dgm:prSet presAssocID="{01C4790B-E074-4AF4-9EAE-FF8F483271C3}" presName="vert1" presStyleCnt="0"/>
      <dgm:spPr/>
    </dgm:pt>
  </dgm:ptLst>
  <dgm:cxnLst>
    <dgm:cxn modelId="{CAC41901-BEF4-40B8-932F-F19E9DFFF27B}" srcId="{C5B29621-B4C4-408E-B976-B4D6530F7FDE}" destId="{01C4790B-E074-4AF4-9EAE-FF8F483271C3}" srcOrd="1" destOrd="0" parTransId="{5D3E0FA3-537C-48BF-8488-36991BD5DFFD}" sibTransId="{4B29F6B9-12CF-4AE5-9F6A-E467585C0B93}"/>
    <dgm:cxn modelId="{9CD57117-9A33-4C17-BEF1-91FAB5A68962}" type="presOf" srcId="{01C4790B-E074-4AF4-9EAE-FF8F483271C3}" destId="{40447908-D890-4755-9ABA-43D4F5A65586}" srcOrd="0" destOrd="0" presId="urn:microsoft.com/office/officeart/2008/layout/LinedList"/>
    <dgm:cxn modelId="{6473D44C-2961-44E5-A69E-90D2D4ED0554}" type="presOf" srcId="{C5B29621-B4C4-408E-B976-B4D6530F7FDE}" destId="{E5882C6D-CBB4-47C8-9405-A168DAC9AA62}" srcOrd="0" destOrd="0" presId="urn:microsoft.com/office/officeart/2008/layout/LinedList"/>
    <dgm:cxn modelId="{59DBBFA7-40DF-46EE-807B-BF24B47E516F}" type="presOf" srcId="{982B704A-4CF6-4E64-A487-DD3993D951F3}" destId="{CF41C7D1-5157-407C-9E64-C941088F91AB}" srcOrd="0" destOrd="0" presId="urn:microsoft.com/office/officeart/2008/layout/LinedList"/>
    <dgm:cxn modelId="{7D8649C1-422F-496A-B17F-3AB07F5E39F8}" srcId="{C5B29621-B4C4-408E-B976-B4D6530F7FDE}" destId="{982B704A-4CF6-4E64-A487-DD3993D951F3}" srcOrd="0" destOrd="0" parTransId="{9E3C19EC-E279-478C-B878-AF8AE84350C5}" sibTransId="{7E9514DF-C1BB-48CA-8390-CB9C841CF2E1}"/>
    <dgm:cxn modelId="{2458ED13-816E-4B98-A804-EE316F6DF205}" type="presParOf" srcId="{E5882C6D-CBB4-47C8-9405-A168DAC9AA62}" destId="{37475C5B-1803-4530-9ADF-16E58D492DD0}" srcOrd="0" destOrd="0" presId="urn:microsoft.com/office/officeart/2008/layout/LinedList"/>
    <dgm:cxn modelId="{D6C5CFAB-10D8-42BB-BFB3-50756B86B1F3}" type="presParOf" srcId="{E5882C6D-CBB4-47C8-9405-A168DAC9AA62}" destId="{EABD590E-EBE9-4185-820A-F117A65403E0}" srcOrd="1" destOrd="0" presId="urn:microsoft.com/office/officeart/2008/layout/LinedList"/>
    <dgm:cxn modelId="{5D10513B-9F35-48B4-8226-1E9CE91BF84E}" type="presParOf" srcId="{EABD590E-EBE9-4185-820A-F117A65403E0}" destId="{CF41C7D1-5157-407C-9E64-C941088F91AB}" srcOrd="0" destOrd="0" presId="urn:microsoft.com/office/officeart/2008/layout/LinedList"/>
    <dgm:cxn modelId="{621A23F8-4179-40E1-87E3-59183B960F5E}" type="presParOf" srcId="{EABD590E-EBE9-4185-820A-F117A65403E0}" destId="{D3900240-2882-4AFB-A849-B7A8E83D3AB4}" srcOrd="1" destOrd="0" presId="urn:microsoft.com/office/officeart/2008/layout/LinedList"/>
    <dgm:cxn modelId="{99300F57-7774-4770-AE29-A5F932CCCC1E}" type="presParOf" srcId="{E5882C6D-CBB4-47C8-9405-A168DAC9AA62}" destId="{734BEDC6-D787-40D7-832B-41BCA18CDC6E}" srcOrd="2" destOrd="0" presId="urn:microsoft.com/office/officeart/2008/layout/LinedList"/>
    <dgm:cxn modelId="{7E16B5D9-B9B7-4E4B-AD07-6A68DA82A3F3}" type="presParOf" srcId="{E5882C6D-CBB4-47C8-9405-A168DAC9AA62}" destId="{49AB371F-3F2A-4E5A-9E7D-80CF8167746C}" srcOrd="3" destOrd="0" presId="urn:microsoft.com/office/officeart/2008/layout/LinedList"/>
    <dgm:cxn modelId="{BA91F6DB-41FC-4C0C-9AEC-6A63A595EF08}" type="presParOf" srcId="{49AB371F-3F2A-4E5A-9E7D-80CF8167746C}" destId="{40447908-D890-4755-9ABA-43D4F5A65586}" srcOrd="0" destOrd="0" presId="urn:microsoft.com/office/officeart/2008/layout/LinedList"/>
    <dgm:cxn modelId="{BED24C3D-4B77-4ED4-9FD7-FA881278A99A}" type="presParOf" srcId="{49AB371F-3F2A-4E5A-9E7D-80CF8167746C}" destId="{9E132A58-39FF-4127-99A8-32DC1C48CF8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475C5B-1803-4530-9ADF-16E58D492DD0}">
      <dsp:nvSpPr>
        <dsp:cNvPr id="0" name=""/>
        <dsp:cNvSpPr/>
      </dsp:nvSpPr>
      <dsp:spPr>
        <a:xfrm>
          <a:off x="0" y="0"/>
          <a:ext cx="1017905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41C7D1-5157-407C-9E64-C941088F91AB}">
      <dsp:nvSpPr>
        <dsp:cNvPr id="0" name=""/>
        <dsp:cNvSpPr/>
      </dsp:nvSpPr>
      <dsp:spPr>
        <a:xfrm>
          <a:off x="0" y="0"/>
          <a:ext cx="10179050" cy="179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400" kern="1200" dirty="0">
              <a:solidFill>
                <a:srgbClr val="FFC000"/>
              </a:solidFill>
              <a:latin typeface="+mj-lt"/>
            </a:rPr>
            <a:t>Bedenk zoveel mogelijk nadelen van astronaut zijn. </a:t>
          </a:r>
          <a:endParaRPr lang="en-US" sz="4400" kern="1200" dirty="0">
            <a:solidFill>
              <a:srgbClr val="FFC000"/>
            </a:solidFill>
            <a:latin typeface="+mj-lt"/>
          </a:endParaRPr>
        </a:p>
      </dsp:txBody>
      <dsp:txXfrm>
        <a:off x="0" y="0"/>
        <a:ext cx="10179050" cy="1797049"/>
      </dsp:txXfrm>
    </dsp:sp>
    <dsp:sp modelId="{734BEDC6-D787-40D7-832B-41BCA18CDC6E}">
      <dsp:nvSpPr>
        <dsp:cNvPr id="0" name=""/>
        <dsp:cNvSpPr/>
      </dsp:nvSpPr>
      <dsp:spPr>
        <a:xfrm>
          <a:off x="0" y="1797049"/>
          <a:ext cx="1017905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447908-D890-4755-9ABA-43D4F5A65586}">
      <dsp:nvSpPr>
        <dsp:cNvPr id="0" name=""/>
        <dsp:cNvSpPr/>
      </dsp:nvSpPr>
      <dsp:spPr>
        <a:xfrm>
          <a:off x="0" y="1797049"/>
          <a:ext cx="10179050" cy="1797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000" kern="1200" dirty="0">
              <a:latin typeface="+mj-lt"/>
            </a:rPr>
            <a:t>Kun je oplossingen bedenken voor deze nadelen?</a:t>
          </a:r>
          <a:endParaRPr lang="en-US" sz="4000" kern="1200" dirty="0">
            <a:latin typeface="+mj-lt"/>
          </a:endParaRPr>
        </a:p>
      </dsp:txBody>
      <dsp:txXfrm>
        <a:off x="0" y="1797049"/>
        <a:ext cx="10179050" cy="1797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845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676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70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5800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43883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9432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19894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012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2367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0894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27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37E0FBA-2035-4ECB-82A9-500A573FA68F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774070-7FD2-4EF0-B332-16BEE021240A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851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2932E9C-BCE7-4564-84F6-CBA75E8B0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C7A8FD-E375-431A-898D-F728F0948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2E84380-486D-44A3-BCDD-E879318F4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587" y="986216"/>
            <a:ext cx="5431516" cy="4394988"/>
          </a:xfrm>
        </p:spPr>
        <p:txBody>
          <a:bodyPr>
            <a:normAutofit/>
          </a:bodyPr>
          <a:lstStyle/>
          <a:p>
            <a:pPr algn="l"/>
            <a:r>
              <a:rPr lang="nl-NL" sz="5400" dirty="0"/>
              <a:t>Denksleutels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C621E2-C9A1-42DB-B77B-FDEC40996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B85FBED9-5297-4759-B2C0-B6C973023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90140" y="61344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75B9D58-C32C-487F-A126-F6FBDAFD1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9587" y="5557158"/>
            <a:ext cx="5796399" cy="844530"/>
          </a:xfrm>
        </p:spPr>
        <p:txBody>
          <a:bodyPr>
            <a:normAutofit/>
          </a:bodyPr>
          <a:lstStyle/>
          <a:p>
            <a:pPr algn="l"/>
            <a:r>
              <a:rPr lang="nl-NL" sz="2800" dirty="0">
                <a:solidFill>
                  <a:srgbClr val="F3F3F2"/>
                </a:solidFill>
              </a:rPr>
              <a:t>Thema ruimte</a:t>
            </a:r>
          </a:p>
        </p:txBody>
      </p:sp>
      <p:pic>
        <p:nvPicPr>
          <p:cNvPr id="5" name="Graphic 4" descr="Toets met effen opvulling">
            <a:extLst>
              <a:ext uri="{FF2B5EF4-FFF2-40B4-BE49-F238E27FC236}">
                <a16:creationId xmlns:a16="http://schemas.microsoft.com/office/drawing/2014/main" id="{6880E01E-41A1-4038-B843-5D4B56D41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411577">
            <a:off x="7399261" y="1619392"/>
            <a:ext cx="3217333" cy="3217333"/>
          </a:xfrm>
          <a:prstGeom prst="rect">
            <a:avLst/>
          </a:prstGeom>
        </p:spPr>
      </p:pic>
      <p:pic>
        <p:nvPicPr>
          <p:cNvPr id="7" name="Graphic 6" descr="Planeet silhouet">
            <a:extLst>
              <a:ext uri="{FF2B5EF4-FFF2-40B4-BE49-F238E27FC236}">
                <a16:creationId xmlns:a16="http://schemas.microsoft.com/office/drawing/2014/main" id="{EA343F17-40A2-4A2B-9618-75E7D166AD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20852" y="5501548"/>
            <a:ext cx="682245" cy="68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315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89090F2-B101-458B-9AFF-27327443B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F475AAF-E7D8-485A-9D65-535484EA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spc="800" dirty="0" err="1"/>
              <a:t>overeenkomst-sleutel</a:t>
            </a:r>
            <a:endParaRPr lang="en-US" sz="5600" spc="8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047902-21D8-4D06-A953-88915DD22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cap="all" spc="400" dirty="0">
                <a:solidFill>
                  <a:srgbClr val="FFC000"/>
                </a:solidFill>
                <a:effectLst/>
                <a:latin typeface="+mj-lt"/>
              </a:rPr>
              <a:t>Wat </a:t>
            </a:r>
            <a:r>
              <a:rPr lang="en-US" sz="2400" b="1" cap="all" spc="400" dirty="0" err="1">
                <a:solidFill>
                  <a:srgbClr val="FFC000"/>
                </a:solidFill>
                <a:effectLst/>
                <a:latin typeface="+mj-lt"/>
              </a:rPr>
              <a:t>zijn</a:t>
            </a:r>
            <a:r>
              <a:rPr lang="en-US" sz="2400" b="1" cap="all" spc="400" dirty="0">
                <a:solidFill>
                  <a:srgbClr val="FFC000"/>
                </a:solidFill>
                <a:effectLst/>
                <a:latin typeface="+mj-lt"/>
              </a:rPr>
              <a:t> de </a:t>
            </a:r>
            <a:r>
              <a:rPr lang="en-US" sz="2400" b="1" cap="all" spc="400" dirty="0" err="1">
                <a:solidFill>
                  <a:srgbClr val="FFC000"/>
                </a:solidFill>
                <a:effectLst/>
                <a:latin typeface="+mj-lt"/>
              </a:rPr>
              <a:t>overeenkomsten</a:t>
            </a:r>
            <a:r>
              <a:rPr lang="en-US" sz="2400" b="1" cap="all" spc="400" dirty="0">
                <a:solidFill>
                  <a:srgbClr val="FFC0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FFC000"/>
                </a:solidFill>
                <a:effectLst/>
                <a:latin typeface="+mj-lt"/>
              </a:rPr>
              <a:t>tussen</a:t>
            </a:r>
            <a:r>
              <a:rPr lang="en-US" sz="2400" b="1" cap="all" spc="400" dirty="0">
                <a:solidFill>
                  <a:srgbClr val="FFC000"/>
                </a:solidFill>
                <a:effectLst/>
                <a:latin typeface="+mj-lt"/>
              </a:rPr>
              <a:t> je </a:t>
            </a:r>
            <a:r>
              <a:rPr lang="en-US" sz="2400" b="1" cap="all" spc="400" dirty="0" err="1">
                <a:solidFill>
                  <a:srgbClr val="FFC000"/>
                </a:solidFill>
                <a:effectLst/>
                <a:latin typeface="+mj-lt"/>
              </a:rPr>
              <a:t>klasgenoten</a:t>
            </a:r>
            <a:r>
              <a:rPr lang="en-US" sz="2400" b="1" cap="all" spc="400" dirty="0">
                <a:solidFill>
                  <a:srgbClr val="FFC0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FFC000"/>
                </a:solidFill>
                <a:effectLst/>
                <a:latin typeface="+mj-lt"/>
              </a:rPr>
              <a:t>en</a:t>
            </a:r>
            <a:r>
              <a:rPr lang="en-US" sz="2400" b="1" cap="all" spc="400" dirty="0">
                <a:solidFill>
                  <a:srgbClr val="FFC0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FFC000"/>
                </a:solidFill>
                <a:effectLst/>
                <a:latin typeface="+mj-lt"/>
              </a:rPr>
              <a:t>astronauten</a:t>
            </a:r>
            <a:r>
              <a:rPr lang="en-US" sz="2400" b="1" cap="all" spc="400" dirty="0">
                <a:solidFill>
                  <a:srgbClr val="FFC000"/>
                </a:solidFill>
                <a:effectLst/>
                <a:latin typeface="+mj-lt"/>
              </a:rPr>
              <a:t>?</a:t>
            </a:r>
            <a:endParaRPr lang="en-US" sz="2400" b="1" cap="all" spc="4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526C103B-17BD-4B48-AB6F-0D9EF826A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Robot met effen opvulling">
            <a:extLst>
              <a:ext uri="{FF2B5EF4-FFF2-40B4-BE49-F238E27FC236}">
                <a16:creationId xmlns:a16="http://schemas.microsoft.com/office/drawing/2014/main" id="{6BA2D411-7883-4170-9659-5C17F11A2E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71" y="1709603"/>
            <a:ext cx="3398085" cy="33980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9EC3243-CA25-4485-A7FE-8B0141923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5289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FFBEEC-E1D5-4133-8566-2A59DDB17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39060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836BB0-58D9-47F5-97CF-405D532BD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909" y="951400"/>
            <a:ext cx="5875694" cy="46542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8800" spc="800" dirty="0" err="1">
                <a:solidFill>
                  <a:srgbClr val="00B0F0"/>
                </a:solidFill>
              </a:rPr>
              <a:t>Voorspel-sleutel</a:t>
            </a:r>
            <a:endParaRPr lang="en-US" sz="8800" spc="800" dirty="0">
              <a:solidFill>
                <a:srgbClr val="00B0F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AD9F21-8415-4F01-BE96-5B8D33492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910" y="5614416"/>
            <a:ext cx="5875692" cy="8046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b="1" cap="all" spc="400" dirty="0">
                <a:solidFill>
                  <a:srgbClr val="F3F3F2"/>
                </a:solidFill>
                <a:effectLst/>
              </a:rPr>
              <a:t>Hoe </a:t>
            </a:r>
            <a:r>
              <a:rPr lang="en-US" b="1" cap="all" spc="400" dirty="0" err="1">
                <a:solidFill>
                  <a:srgbClr val="F3F3F2"/>
                </a:solidFill>
                <a:effectLst/>
              </a:rPr>
              <a:t>zullen</a:t>
            </a:r>
            <a:r>
              <a:rPr lang="en-US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rgbClr val="F3F3F2"/>
                </a:solidFill>
                <a:effectLst/>
              </a:rPr>
              <a:t>ruimtereizen</a:t>
            </a:r>
            <a:r>
              <a:rPr lang="en-US" b="1" cap="all" spc="400" dirty="0">
                <a:solidFill>
                  <a:srgbClr val="F3F3F2"/>
                </a:solidFill>
                <a:effectLst/>
              </a:rPr>
              <a:t> er over </a:t>
            </a:r>
            <a:r>
              <a:rPr lang="en-US" b="1" cap="all" spc="400" dirty="0">
                <a:solidFill>
                  <a:srgbClr val="00B0F0"/>
                </a:solidFill>
                <a:effectLst/>
              </a:rPr>
              <a:t>50</a:t>
            </a:r>
            <a:r>
              <a:rPr lang="en-US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rgbClr val="F3F3F2"/>
                </a:solidFill>
                <a:effectLst/>
              </a:rPr>
              <a:t>jaar</a:t>
            </a:r>
            <a:r>
              <a:rPr lang="en-US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rgbClr val="F3F3F2"/>
                </a:solidFill>
                <a:effectLst/>
              </a:rPr>
              <a:t>uitzien</a:t>
            </a:r>
            <a:r>
              <a:rPr lang="en-US" b="1" cap="all" spc="400" dirty="0">
                <a:solidFill>
                  <a:srgbClr val="F3F3F2"/>
                </a:solidFill>
                <a:effectLst/>
              </a:rPr>
              <a:t>?</a:t>
            </a:r>
            <a:endParaRPr lang="en-US" b="1" cap="all" spc="400" dirty="0">
              <a:solidFill>
                <a:srgbClr val="F3F3F2"/>
              </a:solidFill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E8EFDFFA-99D1-4010-8BB3-F3C338EC0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Raket silhouet">
            <a:extLst>
              <a:ext uri="{FF2B5EF4-FFF2-40B4-BE49-F238E27FC236}">
                <a16:creationId xmlns:a16="http://schemas.microsoft.com/office/drawing/2014/main" id="{C0991813-7564-4D56-B3C5-0DB9A82FE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815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02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A3F220-2914-4AAE-8E1C-B0588AE65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Muur-sleutel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3C92DF-DEAC-469D-A7EB-935FAD766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000" dirty="0">
                <a:solidFill>
                  <a:srgbClr val="FFC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"Kinderen mogen niet mee op ruimtereis.“</a:t>
            </a:r>
          </a:p>
          <a:p>
            <a:pPr marL="0" indent="0" algn="ctr">
              <a:buNone/>
            </a:pPr>
            <a:r>
              <a:rPr lang="nl-NL" sz="4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nl-NL" sz="4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Bedenk argumenten om deze stelling te ontkrachten.</a:t>
            </a:r>
            <a:endParaRPr lang="nl-NL" sz="4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6098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89090F2-B101-458B-9AFF-27327443B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D927906-9A91-42B0-8B0B-F8E97A594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spc="800"/>
              <a:t>Vet-sleutel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2ED3C4-2BA1-4F4F-AD40-F4306E227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Hoe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kun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je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een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kinderwagen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veranderen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zodat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je het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kunt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gebruiken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voor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een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  <a:latin typeface="+mj-lt"/>
              </a:rPr>
              <a:t>ruimtereis</a:t>
            </a:r>
            <a:r>
              <a:rPr lang="en-US" b="1" cap="all" spc="400" dirty="0">
                <a:solidFill>
                  <a:schemeClr val="tx1"/>
                </a:solidFill>
                <a:effectLst/>
                <a:latin typeface="+mj-lt"/>
              </a:rPr>
              <a:t>?</a:t>
            </a:r>
            <a:endParaRPr lang="en-US" b="1" cap="all" spc="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526C103B-17BD-4B48-AB6F-0D9EF826A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Kinderwagen met effen opvulling">
            <a:extLst>
              <a:ext uri="{FF2B5EF4-FFF2-40B4-BE49-F238E27FC236}">
                <a16:creationId xmlns:a16="http://schemas.microsoft.com/office/drawing/2014/main" id="{E4F8D66E-1D71-463C-81FF-63D5F0C45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71" y="1709603"/>
            <a:ext cx="3398085" cy="33980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9EC3243-CA25-4485-A7FE-8B0141923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16753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FE1B76-A0D2-4111-B9AE-971E951C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nl-NL" dirty="0"/>
              <a:t>Nadeel-sleutel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A4A9BAE-5575-4D28-B1F2-F4D89404BC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812447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0631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FFBEEC-E1D5-4133-8566-2A59DDB17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39060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CBEFA2-AB62-4F44-834C-945FF41D5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909" y="951400"/>
            <a:ext cx="5875694" cy="46542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8800" spc="800">
                <a:solidFill>
                  <a:srgbClr val="2A1A00"/>
                </a:solidFill>
              </a:rPr>
              <a:t>Plaatje-sleutel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7B22B9-29F1-4E54-B08A-3DA10EB5B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910" y="5614416"/>
            <a:ext cx="5875692" cy="8046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b="1" cap="all" spc="400" dirty="0">
                <a:solidFill>
                  <a:schemeClr val="tx2"/>
                </a:solidFill>
                <a:effectLst/>
                <a:latin typeface="+mj-lt"/>
              </a:rPr>
              <a:t>Hoe is </a:t>
            </a:r>
            <a:r>
              <a:rPr lang="en-US" sz="2400" b="1" cap="all" spc="400" dirty="0" err="1">
                <a:solidFill>
                  <a:schemeClr val="tx2"/>
                </a:solidFill>
                <a:effectLst/>
                <a:latin typeface="+mj-lt"/>
              </a:rPr>
              <a:t>dit</a:t>
            </a:r>
            <a:r>
              <a:rPr lang="en-US" sz="2400" b="1" cap="all" spc="400" dirty="0">
                <a:solidFill>
                  <a:schemeClr val="tx2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chemeClr val="tx2"/>
                </a:solidFill>
                <a:effectLst/>
                <a:latin typeface="+mj-lt"/>
              </a:rPr>
              <a:t>plaatje</a:t>
            </a:r>
            <a:r>
              <a:rPr lang="en-US" sz="2400" b="1" cap="all" spc="400" dirty="0">
                <a:solidFill>
                  <a:schemeClr val="tx2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chemeClr val="tx2"/>
                </a:solidFill>
                <a:effectLst/>
                <a:latin typeface="+mj-lt"/>
              </a:rPr>
              <a:t>verbonden</a:t>
            </a:r>
            <a:r>
              <a:rPr lang="en-US" sz="2400" b="1" cap="all" spc="400" dirty="0">
                <a:solidFill>
                  <a:schemeClr val="tx2"/>
                </a:solidFill>
                <a:effectLst/>
                <a:latin typeface="+mj-lt"/>
              </a:rPr>
              <a:t> met het </a:t>
            </a:r>
            <a:r>
              <a:rPr lang="en-US" sz="2400" b="1" cap="all" spc="400" dirty="0" err="1">
                <a:solidFill>
                  <a:schemeClr val="tx2"/>
                </a:solidFill>
                <a:effectLst/>
                <a:latin typeface="+mj-lt"/>
              </a:rPr>
              <a:t>thema</a:t>
            </a:r>
            <a:r>
              <a:rPr lang="en-US" sz="2400" b="1" cap="all" spc="400" dirty="0">
                <a:solidFill>
                  <a:schemeClr val="tx2"/>
                </a:solidFill>
                <a:effectLst/>
                <a:latin typeface="+mj-lt"/>
              </a:rPr>
              <a:t> de </a:t>
            </a:r>
            <a:r>
              <a:rPr lang="en-US" sz="2400" b="1" cap="all" spc="400" dirty="0" err="1">
                <a:solidFill>
                  <a:schemeClr val="tx2"/>
                </a:solidFill>
                <a:effectLst/>
                <a:latin typeface="+mj-lt"/>
              </a:rPr>
              <a:t>ruimte</a:t>
            </a:r>
            <a:r>
              <a:rPr lang="en-US" sz="2400" b="1" cap="all" spc="400" dirty="0">
                <a:solidFill>
                  <a:schemeClr val="tx2"/>
                </a:solidFill>
                <a:effectLst/>
                <a:latin typeface="+mj-lt"/>
              </a:rPr>
              <a:t>? </a:t>
            </a:r>
            <a:endParaRPr lang="en-US" sz="2400" b="1" cap="all" spc="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E8EFDFFA-99D1-4010-8BB3-F3C338EC0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Pinguïn met effen opvulling">
            <a:extLst>
              <a:ext uri="{FF2B5EF4-FFF2-40B4-BE49-F238E27FC236}">
                <a16:creationId xmlns:a16="http://schemas.microsoft.com/office/drawing/2014/main" id="{140E9A30-21B7-4D52-85BB-86B5AF72E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815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81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9" name="Rectangle 13">
            <a:extLst>
              <a:ext uri="{FF2B5EF4-FFF2-40B4-BE49-F238E27FC236}">
                <a16:creationId xmlns:a16="http://schemas.microsoft.com/office/drawing/2014/main" id="{B89090F2-B101-458B-9AFF-27327443B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4B78E4E-70BD-4664-A3F9-2D9A05DB3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700" spc="800" dirty="0" err="1"/>
              <a:t>Constructie-sleutel</a:t>
            </a:r>
            <a:endParaRPr lang="en-US" sz="6700" spc="8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BFB18A-6A4D-460A-938E-8D12093FC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 dirty="0">
                <a:solidFill>
                  <a:schemeClr val="tx1"/>
                </a:solidFill>
                <a:effectLst/>
              </a:rPr>
              <a:t>Bouw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een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raket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met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rietjes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en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klei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, die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groter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is dan de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langste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leerling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in de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klas</a:t>
            </a:r>
            <a:endParaRPr lang="en-US" b="1" cap="all" spc="400" dirty="0">
              <a:solidFill>
                <a:schemeClr val="tx1"/>
              </a:solidFill>
            </a:endParaRPr>
          </a:p>
        </p:txBody>
      </p:sp>
      <p:sp>
        <p:nvSpPr>
          <p:cNvPr id="30" name="Freeform 6">
            <a:extLst>
              <a:ext uri="{FF2B5EF4-FFF2-40B4-BE49-F238E27FC236}">
                <a16:creationId xmlns:a16="http://schemas.microsoft.com/office/drawing/2014/main" id="{526C103B-17BD-4B48-AB6F-0D9EF826A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Moersleutel met effen opvulling">
            <a:extLst>
              <a:ext uri="{FF2B5EF4-FFF2-40B4-BE49-F238E27FC236}">
                <a16:creationId xmlns:a16="http://schemas.microsoft.com/office/drawing/2014/main" id="{299EE177-E18B-451F-BE9B-A9B4EA9724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68" y="1729957"/>
            <a:ext cx="3398085" cy="3398085"/>
          </a:xfrm>
          <a:prstGeom prst="rect">
            <a:avLst/>
          </a:prstGeom>
        </p:spPr>
      </p:pic>
      <p:sp>
        <p:nvSpPr>
          <p:cNvPr id="31" name="Rectangle 17">
            <a:extLst>
              <a:ext uri="{FF2B5EF4-FFF2-40B4-BE49-F238E27FC236}">
                <a16:creationId xmlns:a16="http://schemas.microsoft.com/office/drawing/2014/main" id="{E9EC3243-CA25-4485-A7FE-8B0141923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0572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D21332B-FE15-41A6-8919-8563A89EAE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00B7C9-87E6-417C-AE8C-890937595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901" y="3741641"/>
            <a:ext cx="10134198" cy="18579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6700" spc="800"/>
              <a:t>Interpretatie-sleutel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575BF8-FDF7-451E-A2C8-4F6688989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314" y="5715000"/>
            <a:ext cx="8045373" cy="6606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cap="all" spc="400" dirty="0" err="1">
                <a:solidFill>
                  <a:schemeClr val="tx1"/>
                </a:solidFill>
                <a:effectLst/>
              </a:rPr>
              <a:t>Bedenk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redenen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waarom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een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aap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mee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gaat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op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een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reis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naar</a:t>
            </a:r>
            <a:r>
              <a:rPr lang="en-US" b="1" cap="all" spc="400" dirty="0">
                <a:solidFill>
                  <a:schemeClr val="tx1"/>
                </a:solidFill>
                <a:effectLst/>
              </a:rPr>
              <a:t> de </a:t>
            </a:r>
            <a:r>
              <a:rPr lang="en-US" b="1" cap="all" spc="400" dirty="0" err="1">
                <a:solidFill>
                  <a:schemeClr val="tx1"/>
                </a:solidFill>
                <a:effectLst/>
              </a:rPr>
              <a:t>maan</a:t>
            </a:r>
            <a:endParaRPr lang="en-US" b="1" cap="all" spc="400" dirty="0">
              <a:solidFill>
                <a:schemeClr val="tx1"/>
              </a:solidFill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439F6CA3-780D-4C3A-A889-C705E7E7D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Aap silhouet">
            <a:extLst>
              <a:ext uri="{FF2B5EF4-FFF2-40B4-BE49-F238E27FC236}">
                <a16:creationId xmlns:a16="http://schemas.microsoft.com/office/drawing/2014/main" id="{9B3AA4E0-B287-4A24-9A66-C07FC98D2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52271" y="941544"/>
            <a:ext cx="2487458" cy="248745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6335BA4-3C40-424B-A885-29B1007B8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5073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14B3CD-9343-4FBD-8A31-61ABB88BA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Brainstorm-sleutel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887008-5CC2-4977-BA09-E62F70085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 bent astronaut en in de ruimte gaat de raket kapot, waardoor je niet terug kunt naar aarde.</a:t>
            </a:r>
          </a:p>
          <a:p>
            <a:pPr marL="0" indent="0">
              <a:buNone/>
            </a:pPr>
            <a:endParaRPr lang="nl-NL" sz="40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sz="4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4000" dirty="0">
                <a:solidFill>
                  <a:srgbClr val="FFC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Bedenk oplossingen voor dit probleem</a:t>
            </a:r>
            <a:endParaRPr lang="nl-NL" sz="4000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8349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31288E-51A9-43B5-BAF5-A387CA6A2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55752"/>
            <a:ext cx="10178322" cy="1492132"/>
          </a:xfrm>
        </p:spPr>
        <p:txBody>
          <a:bodyPr/>
          <a:lstStyle/>
          <a:p>
            <a:r>
              <a:rPr lang="nl-NL" dirty="0"/>
              <a:t>Verplicht verbonden-sleutel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B8E731-867A-4D25-A290-C3C3DA492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solidFill>
                  <a:srgbClr val="FFC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Hoe kun je sterren bestuderen met een glas, een w</a:t>
            </a:r>
            <a:r>
              <a:rPr lang="nl-NL" sz="4000" dirty="0">
                <a:solidFill>
                  <a:srgbClr val="FFC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nl-NL" sz="4000" dirty="0">
                <a:solidFill>
                  <a:srgbClr val="FFC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rol en een vergrootglas?</a:t>
            </a:r>
            <a:endParaRPr lang="nl-NL" sz="4000" dirty="0">
              <a:solidFill>
                <a:srgbClr val="FFC000"/>
              </a:solidFill>
              <a:latin typeface="+mj-lt"/>
            </a:endParaRPr>
          </a:p>
        </p:txBody>
      </p:sp>
      <p:pic>
        <p:nvPicPr>
          <p:cNvPr id="5" name="Graphic 4" descr="Toiletpapier met effen opvulling">
            <a:extLst>
              <a:ext uri="{FF2B5EF4-FFF2-40B4-BE49-F238E27FC236}">
                <a16:creationId xmlns:a16="http://schemas.microsoft.com/office/drawing/2014/main" id="{21EFE975-FA73-4A94-9BBA-43E4356EE0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81003" y="3911787"/>
            <a:ext cx="2405922" cy="2405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05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D96FA7-9529-49B9-9ED4-F65CCEE6C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b="1" dirty="0">
                <a:latin typeface="Impact (Koppen)"/>
                <a:cs typeface="Times New Roman" panose="02020603050405020304" pitchFamily="18" charset="0"/>
              </a:rPr>
              <a:t>Vraag-sleutel</a:t>
            </a:r>
            <a:endParaRPr lang="nl-NL" sz="5400" b="1" dirty="0">
              <a:latin typeface="Impact (Koppen)"/>
            </a:endParaRPr>
          </a:p>
        </p:txBody>
      </p:sp>
      <p:pic>
        <p:nvPicPr>
          <p:cNvPr id="5" name="Tijdelijke aanduiding voor inhoud 4" descr="Raket met effen opvulling">
            <a:extLst>
              <a:ext uri="{FF2B5EF4-FFF2-40B4-BE49-F238E27FC236}">
                <a16:creationId xmlns:a16="http://schemas.microsoft.com/office/drawing/2014/main" id="{7597239F-DD00-43DA-8C86-08C70E7ADF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841201">
            <a:off x="7456316" y="2325471"/>
            <a:ext cx="3928748" cy="3928748"/>
          </a:xfr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EE5962E-A5F3-4BA5-9B46-A04023CA4082}"/>
              </a:ext>
            </a:extLst>
          </p:cNvPr>
          <p:cNvSpPr txBox="1"/>
          <p:nvPr/>
        </p:nvSpPr>
        <p:spPr>
          <a:xfrm>
            <a:off x="1473693" y="2059619"/>
            <a:ext cx="60368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effectLst/>
                <a:latin typeface="Impact (Koppen)"/>
                <a:ea typeface="Calibri" panose="020F0502020204030204" pitchFamily="34" charset="0"/>
                <a:cs typeface="Times New Roman" panose="02020603050405020304" pitchFamily="18" charset="0"/>
              </a:rPr>
              <a:t>Het antwoord is </a:t>
            </a:r>
            <a:r>
              <a:rPr lang="nl-NL" sz="4000" dirty="0">
                <a:solidFill>
                  <a:srgbClr val="FFC000"/>
                </a:solidFill>
                <a:effectLst/>
                <a:latin typeface="Impact (Koppen)"/>
                <a:ea typeface="Calibri" panose="020F0502020204030204" pitchFamily="34" charset="0"/>
                <a:cs typeface="Times New Roman" panose="02020603050405020304" pitchFamily="18" charset="0"/>
              </a:rPr>
              <a:t>de maan</a:t>
            </a:r>
            <a:r>
              <a:rPr lang="nl-NL" sz="4000" dirty="0">
                <a:effectLst/>
                <a:latin typeface="Impact (Koppen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nl-NL" sz="4000" dirty="0">
              <a:latin typeface="Impact (Koppen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4000" dirty="0">
                <a:effectLst/>
                <a:latin typeface="Impact (Koppen)"/>
                <a:ea typeface="Calibri" panose="020F0502020204030204" pitchFamily="34" charset="0"/>
                <a:cs typeface="Times New Roman" panose="02020603050405020304" pitchFamily="18" charset="0"/>
              </a:rPr>
              <a:t>Bedenk vragen die beantwoord worden met ‘’de maan’ </a:t>
            </a:r>
            <a:endParaRPr lang="nl-NL" sz="7200" dirty="0">
              <a:latin typeface="Impact (Koppen)"/>
            </a:endParaRPr>
          </a:p>
        </p:txBody>
      </p:sp>
    </p:spTree>
    <p:extLst>
      <p:ext uri="{BB962C8B-B14F-4D97-AF65-F5344CB8AC3E}">
        <p14:creationId xmlns:p14="http://schemas.microsoft.com/office/powerpoint/2010/main" val="3177426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89090F2-B101-458B-9AFF-27327443B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62E4D2-FE4F-469B-82DE-F39AF4380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688" y="1235847"/>
            <a:ext cx="6300215" cy="3325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spc="800"/>
              <a:t>Ander gebruik-sleutel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6F8555-AD88-4E49-85D4-E7D9BD60D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687" y="4881152"/>
            <a:ext cx="6300215" cy="102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Bedenk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zoveel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mogelijk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manieren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om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een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sterrenkijker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anders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te</a:t>
            </a:r>
            <a:r>
              <a:rPr lang="en-US" sz="1900" b="1" cap="all" spc="400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sz="1900" b="1" cap="all" spc="400" dirty="0" err="1">
                <a:solidFill>
                  <a:schemeClr val="tx1"/>
                </a:solidFill>
                <a:effectLst/>
                <a:latin typeface="+mj-lt"/>
              </a:rPr>
              <a:t>gebruiken</a:t>
            </a:r>
            <a:endParaRPr lang="en-US" sz="1900" b="1" cap="all" spc="400" dirty="0">
              <a:solidFill>
                <a:schemeClr val="tx2"/>
              </a:solidFill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526C103B-17BD-4B48-AB6F-0D9EF826A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Sterrenbeeld met effen opvulling">
            <a:extLst>
              <a:ext uri="{FF2B5EF4-FFF2-40B4-BE49-F238E27FC236}">
                <a16:creationId xmlns:a16="http://schemas.microsoft.com/office/drawing/2014/main" id="{EC1DB84C-A5A3-4A05-9905-309C7FB17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0971" y="1709603"/>
            <a:ext cx="3398085" cy="33980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9EC3243-CA25-4485-A7FE-8B0141923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8983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FFBEEC-E1D5-4133-8566-2A59DDB17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39060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829058-0B85-4B14-87CF-739C2845E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909" y="951400"/>
            <a:ext cx="5875694" cy="46542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8100" spc="800">
                <a:solidFill>
                  <a:srgbClr val="2A1A00"/>
                </a:solidFill>
              </a:rPr>
              <a:t>Anders dan anders-sleutel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D06223-05F6-47E0-986E-DE02B165C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910" y="5614416"/>
            <a:ext cx="5875692" cy="8046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cap="all" spc="400">
                <a:solidFill>
                  <a:srgbClr val="F3F3F2"/>
                </a:solidFill>
                <a:effectLst/>
              </a:rPr>
              <a:t>Hoe kun je de ruimte bereiken zonder raket?</a:t>
            </a:r>
            <a:endParaRPr lang="en-US" b="1" cap="all" spc="400">
              <a:solidFill>
                <a:srgbClr val="F3F3F2"/>
              </a:solidFill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E8EFDFFA-99D1-4010-8BB3-F3C338EC0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Driewieler met effen opvulling">
            <a:extLst>
              <a:ext uri="{FF2B5EF4-FFF2-40B4-BE49-F238E27FC236}">
                <a16:creationId xmlns:a16="http://schemas.microsoft.com/office/drawing/2014/main" id="{05BF4CE3-0A1C-4CED-8A15-6B6A4708E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815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6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D21332B-FE15-41A6-8919-8563A89EAE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5CD89E-844F-463E-B5AB-64C888F2E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901" y="3741641"/>
            <a:ext cx="10134198" cy="18579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7200" spc="800"/>
              <a:t>Nietus-sleutel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FEA9BA-F48E-4689-9428-D74961607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314" y="5715000"/>
            <a:ext cx="8045373" cy="6606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cap="all" spc="400" dirty="0" err="1">
                <a:solidFill>
                  <a:srgbClr val="FFC000"/>
                </a:solidFill>
                <a:latin typeface="+mj-lt"/>
              </a:rPr>
              <a:t>Noem</a:t>
            </a:r>
            <a:r>
              <a:rPr lang="en-US" b="1" cap="all" spc="400" dirty="0">
                <a:solidFill>
                  <a:srgbClr val="FFC000"/>
                </a:solidFill>
                <a:latin typeface="+mj-lt"/>
              </a:rPr>
              <a:t> 10 </a:t>
            </a:r>
            <a:r>
              <a:rPr lang="en-US" b="1" cap="all" spc="400" dirty="0" err="1">
                <a:solidFill>
                  <a:srgbClr val="FFC000"/>
                </a:solidFill>
                <a:latin typeface="+mj-lt"/>
              </a:rPr>
              <a:t>dingen</a:t>
            </a:r>
            <a:r>
              <a:rPr lang="en-US" b="1" cap="all" spc="400" dirty="0">
                <a:solidFill>
                  <a:srgbClr val="FFC000"/>
                </a:solidFill>
                <a:latin typeface="+mj-lt"/>
              </a:rPr>
              <a:t> die je </a:t>
            </a:r>
            <a:r>
              <a:rPr lang="en-US" b="1" cap="all" spc="400" dirty="0" err="1">
                <a:solidFill>
                  <a:srgbClr val="FFC000"/>
                </a:solidFill>
                <a:latin typeface="+mj-lt"/>
              </a:rPr>
              <a:t>niet</a:t>
            </a:r>
            <a:r>
              <a:rPr lang="en-US" b="1" cap="all" spc="400" dirty="0">
                <a:solidFill>
                  <a:srgbClr val="FFC000"/>
                </a:solidFill>
                <a:latin typeface="+mj-lt"/>
              </a:rPr>
              <a:t> </a:t>
            </a:r>
            <a:r>
              <a:rPr lang="en-US" b="1" cap="all" spc="400" dirty="0" err="1">
                <a:solidFill>
                  <a:srgbClr val="FFC000"/>
                </a:solidFill>
                <a:latin typeface="+mj-lt"/>
              </a:rPr>
              <a:t>kan</a:t>
            </a:r>
            <a:r>
              <a:rPr lang="en-US" b="1" cap="all" spc="400" dirty="0">
                <a:solidFill>
                  <a:srgbClr val="FFC000"/>
                </a:solidFill>
                <a:latin typeface="+mj-lt"/>
              </a:rPr>
              <a:t> </a:t>
            </a:r>
            <a:r>
              <a:rPr lang="en-US" b="1" cap="all" spc="400" dirty="0" err="1">
                <a:solidFill>
                  <a:srgbClr val="FFC000"/>
                </a:solidFill>
                <a:latin typeface="+mj-lt"/>
              </a:rPr>
              <a:t>doen</a:t>
            </a:r>
            <a:r>
              <a:rPr lang="en-US" b="1" cap="all" spc="400" dirty="0">
                <a:solidFill>
                  <a:srgbClr val="FFC000"/>
                </a:solidFill>
                <a:latin typeface="+mj-lt"/>
              </a:rPr>
              <a:t> op de </a:t>
            </a:r>
            <a:r>
              <a:rPr lang="en-US" b="1" cap="all" spc="400" dirty="0" err="1">
                <a:solidFill>
                  <a:srgbClr val="FFC000"/>
                </a:solidFill>
                <a:latin typeface="+mj-lt"/>
              </a:rPr>
              <a:t>maan</a:t>
            </a:r>
            <a:endParaRPr lang="en-US" b="1" cap="all" spc="4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439F6CA3-780D-4C3A-A889-C705E7E7D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Afnemende maan met effen opvulling">
            <a:extLst>
              <a:ext uri="{FF2B5EF4-FFF2-40B4-BE49-F238E27FC236}">
                <a16:creationId xmlns:a16="http://schemas.microsoft.com/office/drawing/2014/main" id="{D0430441-C891-4010-A861-1D3474C0C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52271" y="941544"/>
            <a:ext cx="2487458" cy="248745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6335BA4-3C40-424B-A885-29B1007B8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1713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FFBEEC-E1D5-4133-8566-2A59DDB17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39060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468A4C-651F-46BC-8AE6-CB87925AB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909" y="951400"/>
            <a:ext cx="5875694" cy="46542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8800" spc="800">
                <a:solidFill>
                  <a:srgbClr val="2A1A00"/>
                </a:solidFill>
              </a:rPr>
              <a:t>Wat als-sleutel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3DBF50F-2ED5-4069-A9D6-E782DA79A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910" y="5614416"/>
            <a:ext cx="5875692" cy="8046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1700" b="1" cap="all" spc="400" dirty="0">
                <a:solidFill>
                  <a:srgbClr val="00B0F0"/>
                </a:solidFill>
                <a:effectLst/>
              </a:rPr>
              <a:t>Wat </a:t>
            </a:r>
            <a:r>
              <a:rPr lang="en-US" sz="1700" b="1" cap="all" spc="400" dirty="0" err="1">
                <a:solidFill>
                  <a:srgbClr val="00B0F0"/>
                </a:solidFill>
                <a:effectLst/>
              </a:rPr>
              <a:t>als</a:t>
            </a:r>
            <a:r>
              <a:rPr lang="en-US" sz="1700" b="1" cap="all" spc="400" dirty="0">
                <a:solidFill>
                  <a:srgbClr val="00B0F0"/>
                </a:solidFill>
                <a:effectLst/>
              </a:rPr>
              <a:t> je mee mag op de </a:t>
            </a:r>
            <a:r>
              <a:rPr lang="en-US" sz="1700" b="1" cap="all" spc="400" dirty="0" err="1">
                <a:solidFill>
                  <a:srgbClr val="00B0F0"/>
                </a:solidFill>
                <a:effectLst/>
              </a:rPr>
              <a:t>volgende</a:t>
            </a:r>
            <a:r>
              <a:rPr lang="en-US" sz="1700" b="1" cap="all" spc="400" dirty="0">
                <a:solidFill>
                  <a:srgbClr val="00B0F0"/>
                </a:solidFill>
                <a:effectLst/>
              </a:rPr>
              <a:t> </a:t>
            </a:r>
            <a:r>
              <a:rPr lang="en-US" sz="1700" b="1" cap="all" spc="400" dirty="0" err="1">
                <a:solidFill>
                  <a:srgbClr val="00B0F0"/>
                </a:solidFill>
                <a:effectLst/>
              </a:rPr>
              <a:t>ruimtemissie</a:t>
            </a:r>
            <a:r>
              <a:rPr lang="en-US" sz="1700" b="1" cap="all" spc="400" dirty="0">
                <a:solidFill>
                  <a:srgbClr val="00B0F0"/>
                </a:solidFill>
                <a:effectLst/>
              </a:rPr>
              <a:t> van NASA? </a:t>
            </a:r>
            <a:endParaRPr lang="en-US" sz="1700" b="1" cap="all" spc="400" dirty="0">
              <a:solidFill>
                <a:srgbClr val="00B0F0"/>
              </a:solidFill>
            </a:endParaRPr>
          </a:p>
        </p:txBody>
      </p:sp>
      <p:sp>
        <p:nvSpPr>
          <p:cNvPr id="29" name="Freeform 14">
            <a:extLst>
              <a:ext uri="{FF2B5EF4-FFF2-40B4-BE49-F238E27FC236}">
                <a16:creationId xmlns:a16="http://schemas.microsoft.com/office/drawing/2014/main" id="{E8EFDFFA-99D1-4010-8BB3-F3C338EC0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Mannelijke astronaut silhouet">
            <a:extLst>
              <a:ext uri="{FF2B5EF4-FFF2-40B4-BE49-F238E27FC236}">
                <a16:creationId xmlns:a16="http://schemas.microsoft.com/office/drawing/2014/main" id="{4D945499-2F5F-4627-A23B-F9C72D67B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815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732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46CCA-0B44-4860-80C9-D8B3A413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Combinatie-sleutel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248A5B-E6FF-43C2-97C7-C696EEE9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 missie is om een nieuw               te creëren met de</a:t>
            </a:r>
          </a:p>
          <a:p>
            <a:pPr marL="0" indent="0">
              <a:buNone/>
            </a:pPr>
            <a:r>
              <a:rPr lang="nl-NL" sz="3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eigenschappen van een </a:t>
            </a:r>
            <a:r>
              <a:rPr lang="nl-NL" sz="3200" dirty="0">
                <a:solidFill>
                  <a:srgbClr val="FFC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schaap</a:t>
            </a:r>
            <a:r>
              <a:rPr lang="nl-NL" sz="3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en een </a:t>
            </a:r>
            <a:r>
              <a:rPr lang="nl-NL" sz="3200" dirty="0">
                <a:solidFill>
                  <a:srgbClr val="FFC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ruimtewezen</a:t>
            </a:r>
            <a:r>
              <a:rPr lang="nl-NL" sz="3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Teken</a:t>
            </a:r>
          </a:p>
          <a:p>
            <a:pPr marL="0" indent="0">
              <a:buNone/>
            </a:pPr>
            <a:r>
              <a:rPr lang="nl-NL" sz="32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het nieuwe wezen en schrijf de kenmerken op.</a:t>
            </a:r>
            <a:endParaRPr lang="nl-NL" sz="36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5" name="Graphic 4" descr="Gezicht alien met effen opvulling">
            <a:extLst>
              <a:ext uri="{FF2B5EF4-FFF2-40B4-BE49-F238E27FC236}">
                <a16:creationId xmlns:a16="http://schemas.microsoft.com/office/drawing/2014/main" id="{776047E7-D504-42F4-B6BB-EAEC53516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1103" y="2133601"/>
            <a:ext cx="914400" cy="914400"/>
          </a:xfrm>
          <a:prstGeom prst="rect">
            <a:avLst/>
          </a:prstGeom>
        </p:spPr>
      </p:pic>
      <p:pic>
        <p:nvPicPr>
          <p:cNvPr id="7" name="Graphic 6" descr="Krabbelen met effen opvulling">
            <a:extLst>
              <a:ext uri="{FF2B5EF4-FFF2-40B4-BE49-F238E27FC236}">
                <a16:creationId xmlns:a16="http://schemas.microsoft.com/office/drawing/2014/main" id="{6A22A7F4-48E1-4EB9-90A4-B421BED783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96104" y="4340150"/>
            <a:ext cx="2040385" cy="204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83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A4368C-9BFA-40B2-81A3-E76A74E6E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Alfabet-sleutel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EF0F6C-12E4-415A-9E7C-170BFD04C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000" dirty="0">
                <a:solidFill>
                  <a:schemeClr val="tx1"/>
                </a:solidFill>
                <a:latin typeface="+mj-lt"/>
              </a:rPr>
              <a:t>Maak een lijst met woorden over de ruimte</a:t>
            </a:r>
          </a:p>
          <a:p>
            <a:pPr marL="0" indent="0" algn="ctr">
              <a:buNone/>
            </a:pPr>
            <a:r>
              <a:rPr lang="nl-NL" sz="4000" dirty="0">
                <a:solidFill>
                  <a:schemeClr val="tx1"/>
                </a:solidFill>
                <a:latin typeface="+mj-lt"/>
              </a:rPr>
              <a:t>A tot en met Z</a:t>
            </a:r>
          </a:p>
        </p:txBody>
      </p:sp>
      <p:pic>
        <p:nvPicPr>
          <p:cNvPr id="7" name="Graphic 6" descr="Uranus met effen opvulling">
            <a:extLst>
              <a:ext uri="{FF2B5EF4-FFF2-40B4-BE49-F238E27FC236}">
                <a16:creationId xmlns:a16="http://schemas.microsoft.com/office/drawing/2014/main" id="{653D911A-192E-44E6-8D49-889FE3486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43475" y="3865765"/>
            <a:ext cx="260985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279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4AFB98-6858-4CD4-BDA8-72789B64F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 spc="800" dirty="0" err="1"/>
              <a:t>Lachwekkend-sleutel</a:t>
            </a:r>
            <a:endParaRPr lang="en-US" sz="8000" spc="8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9866D13-7185-4E1B-ACC0-72BD3DED3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Op de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maan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wordt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een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vakantiepark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geopend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. Hoe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zou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dit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idee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waar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kunnen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 </a:t>
            </a:r>
            <a:r>
              <a:rPr lang="en-US" sz="2400" b="1" cap="all" spc="400" dirty="0" err="1">
                <a:solidFill>
                  <a:srgbClr val="2A1A00"/>
                </a:solidFill>
                <a:effectLst/>
                <a:latin typeface="+mj-lt"/>
              </a:rPr>
              <a:t>worden</a:t>
            </a:r>
            <a:r>
              <a:rPr lang="en-US" sz="2400" b="1" cap="all" spc="400" dirty="0">
                <a:solidFill>
                  <a:srgbClr val="2A1A00"/>
                </a:solidFill>
                <a:effectLst/>
                <a:latin typeface="+mj-lt"/>
              </a:rPr>
              <a:t>?</a:t>
            </a:r>
            <a:endParaRPr lang="en-US" sz="2400" b="1" cap="all" spc="400" dirty="0">
              <a:solidFill>
                <a:srgbClr val="2A1A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1644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B217C2AD-51B4-40CE-A71F-F5D3F846D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1BF92E-23CF-4BFE-9E1F-C359BACF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FFBEEC-E1D5-4133-8566-2A59DDB17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39060" y="0"/>
            <a:ext cx="755294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93F5F43-AC5B-47AE-B800-554A85DA7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909" y="951400"/>
            <a:ext cx="5875694" cy="46542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8800" spc="800">
                <a:solidFill>
                  <a:srgbClr val="2A1A00"/>
                </a:solidFill>
              </a:rPr>
              <a:t>Variatie-sleutel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46724A-62F8-40D6-8068-693180EFC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910" y="5614416"/>
            <a:ext cx="5875692" cy="8046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Bedenk</a:t>
            </a:r>
            <a:r>
              <a:rPr lang="en-US" sz="1700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zoveel</a:t>
            </a:r>
            <a:r>
              <a:rPr lang="en-US" sz="1700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mogelijk</a:t>
            </a:r>
            <a:r>
              <a:rPr lang="en-US" sz="1700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manieren</a:t>
            </a:r>
            <a:r>
              <a:rPr lang="en-US" sz="1700" b="1" cap="all" spc="400" dirty="0">
                <a:solidFill>
                  <a:srgbClr val="F3F3F2"/>
                </a:solidFill>
                <a:effectLst/>
              </a:rPr>
              <a:t> om </a:t>
            </a: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informatie</a:t>
            </a:r>
            <a:r>
              <a:rPr lang="en-US" sz="1700" b="1" cap="all" spc="400" dirty="0">
                <a:solidFill>
                  <a:srgbClr val="F3F3F2"/>
                </a:solidFill>
                <a:effectLst/>
              </a:rPr>
              <a:t> over de </a:t>
            </a: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ruimte</a:t>
            </a:r>
            <a:r>
              <a:rPr lang="en-US" sz="1700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te</a:t>
            </a:r>
            <a:r>
              <a:rPr lang="en-US" sz="1700" b="1" cap="all" spc="400" dirty="0">
                <a:solidFill>
                  <a:srgbClr val="F3F3F2"/>
                </a:solidFill>
                <a:effectLst/>
              </a:rPr>
              <a:t> </a:t>
            </a:r>
            <a:r>
              <a:rPr lang="en-US" sz="1700" b="1" cap="all" spc="400" dirty="0" err="1">
                <a:solidFill>
                  <a:srgbClr val="F3F3F2"/>
                </a:solidFill>
                <a:effectLst/>
              </a:rPr>
              <a:t>vinden</a:t>
            </a:r>
            <a:endParaRPr lang="en-US" sz="1700" b="1" cap="all" spc="400" dirty="0">
              <a:solidFill>
                <a:srgbClr val="F3F3F2"/>
              </a:solidFill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E8EFDFFA-99D1-4010-8BB3-F3C338EC0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Graphic 4" descr="Vergrootglas met effen opvulling">
            <a:extLst>
              <a:ext uri="{FF2B5EF4-FFF2-40B4-BE49-F238E27FC236}">
                <a16:creationId xmlns:a16="http://schemas.microsoft.com/office/drawing/2014/main" id="{8E1A1C53-D87D-4EBD-9E52-C9A4163209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815" y="1433164"/>
            <a:ext cx="3995589" cy="399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22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33B8E2-74B8-46AD-8950-D8B0469C7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Uitvinding-sleutel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8B013E-FA78-4EB3-B1BE-F38DD1B85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Bedenk en maak een nieuwe manier om de ruimte te verkennen en meer informatie te krijgen</a:t>
            </a:r>
            <a:endParaRPr lang="nl-NL" sz="40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5" name="Graphic 4" descr="Telescoop met effen opvulling">
            <a:extLst>
              <a:ext uri="{FF2B5EF4-FFF2-40B4-BE49-F238E27FC236}">
                <a16:creationId xmlns:a16="http://schemas.microsoft.com/office/drawing/2014/main" id="{ED70655C-3114-4659-9D9D-EEE924BD4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7525" y="3713365"/>
            <a:ext cx="276225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53912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Aangepast 2">
      <a:dk1>
        <a:sysClr val="windowText" lastClr="000000"/>
      </a:dk1>
      <a:lt1>
        <a:sysClr val="window" lastClr="FFFFFF"/>
      </a:lt1>
      <a:dk2>
        <a:srgbClr val="00B0F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00B0F0"/>
      </a:accent5>
      <a:accent6>
        <a:srgbClr val="00B0F0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64</TotalTime>
  <Words>323</Words>
  <Application>Microsoft Office PowerPoint</Application>
  <PresentationFormat>Breedbeeld</PresentationFormat>
  <Paragraphs>52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6" baseType="lpstr">
      <vt:lpstr>Arial</vt:lpstr>
      <vt:lpstr>Gill Sans MT</vt:lpstr>
      <vt:lpstr>Impact</vt:lpstr>
      <vt:lpstr>Impact (Koppen)</vt:lpstr>
      <vt:lpstr>Badge</vt:lpstr>
      <vt:lpstr>Denksleutels</vt:lpstr>
      <vt:lpstr>Vraag-sleutel</vt:lpstr>
      <vt:lpstr>Nietus-sleutel</vt:lpstr>
      <vt:lpstr>Wat als-sleutel</vt:lpstr>
      <vt:lpstr>Combinatie-sleutel</vt:lpstr>
      <vt:lpstr>Alfabet-sleutel</vt:lpstr>
      <vt:lpstr>Lachwekkend-sleutel</vt:lpstr>
      <vt:lpstr>Variatie-sleutel</vt:lpstr>
      <vt:lpstr>Uitvinding-sleutel</vt:lpstr>
      <vt:lpstr>overeenkomst-sleutel</vt:lpstr>
      <vt:lpstr>Voorspel-sleutel</vt:lpstr>
      <vt:lpstr>Muur-sleutel</vt:lpstr>
      <vt:lpstr>Vet-sleutel</vt:lpstr>
      <vt:lpstr>Nadeel-sleutel</vt:lpstr>
      <vt:lpstr>Plaatje-sleutel</vt:lpstr>
      <vt:lpstr>Constructie-sleutel</vt:lpstr>
      <vt:lpstr>Interpretatie-sleutel</vt:lpstr>
      <vt:lpstr>Brainstorm-sleutel</vt:lpstr>
      <vt:lpstr>Verplicht verbonden-sleutel</vt:lpstr>
      <vt:lpstr>Ander gebruik-sleutel</vt:lpstr>
      <vt:lpstr>Anders dan anders-sleutel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Denksleutels</dc:title>
  <dc:creator>Maureen Testroet</dc:creator>
  <cp:lastModifiedBy>Martijn Raufeisen</cp:lastModifiedBy>
  <cp:revision>2</cp:revision>
  <dcterms:created xsi:type="dcterms:W3CDTF">2021-10-19T08:33:25Z</dcterms:created>
  <dcterms:modified xsi:type="dcterms:W3CDTF">2021-10-19T09:50:19Z</dcterms:modified>
</cp:coreProperties>
</file>